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64" r:id="rId2"/>
    <p:sldId id="265" r:id="rId3"/>
    <p:sldId id="266" r:id="rId4"/>
    <p:sldId id="257" r:id="rId5"/>
    <p:sldId id="267" r:id="rId6"/>
    <p:sldId id="258" r:id="rId7"/>
    <p:sldId id="259" r:id="rId8"/>
    <p:sldId id="260" r:id="rId9"/>
    <p:sldId id="261" r:id="rId10"/>
    <p:sldId id="262" r:id="rId11"/>
    <p:sldId id="273" r:id="rId12"/>
    <p:sldId id="274" r:id="rId13"/>
    <p:sldId id="271" r:id="rId14"/>
    <p:sldId id="270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FF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A30A6-9596-87ED-E65E-63336E0BEFC4}" v="34" dt="2025-11-10T22:03:08.793"/>
    <p1510:client id="{660A4092-B595-6147-A294-EAC7BF82D137}" v="784" dt="2025-11-10T21:41:11.115"/>
    <p1510:client id="{9479D11D-C927-66A3-332E-39125BA95AC0}" v="3" dt="2025-11-10T22:08:53.254"/>
    <p1510:client id="{B0290D80-DDB3-7DC8-4C5B-11FE5C4D0A4F}" v="234" dt="2025-11-10T20:24:27.556"/>
    <p1510:client id="{B8439688-8EFE-D044-BAE1-A8F915D5E04B}" v="6192" dt="2025-11-12T21:29:28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8"/>
  </p:normalViewPr>
  <p:slideViewPr>
    <p:cSldViewPr snapToGrid="0">
      <p:cViewPr varScale="1">
        <p:scale>
          <a:sx n="106" d="100"/>
          <a:sy n="106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FB6DD-E2F6-464C-A578-FEAB6732EE8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F060AAA-633C-4954-ACC6-BAAFD77123EC}">
      <dgm:prSet/>
      <dgm:spPr/>
      <dgm:t>
        <a:bodyPr/>
        <a:lstStyle/>
        <a:p>
          <a:r>
            <a:rPr lang="en-US" b="1"/>
            <a:t>The Question</a:t>
          </a:r>
        </a:p>
        <a:p>
          <a:r>
            <a:rPr lang="en-US" i="1"/>
            <a:t>Can we predict which crop will </a:t>
          </a:r>
          <a:r>
            <a:rPr lang="en-US" b="1" i="1"/>
            <a:t>maximize yield</a:t>
          </a:r>
          <a:r>
            <a:rPr lang="en-US" i="1"/>
            <a:t> under a given combination of </a:t>
          </a:r>
          <a:r>
            <a:rPr lang="en-US" i="1">
              <a:solidFill>
                <a:schemeClr val="accent1">
                  <a:lumMod val="40000"/>
                  <a:lumOff val="60000"/>
                </a:schemeClr>
              </a:solidFill>
            </a:rPr>
            <a:t>soil nutrients </a:t>
          </a:r>
          <a:r>
            <a:rPr lang="en-US" i="1"/>
            <a:t>and </a:t>
          </a:r>
          <a:r>
            <a:rPr lang="en-US" i="1">
              <a:solidFill>
                <a:schemeClr val="accent1">
                  <a:lumMod val="40000"/>
                  <a:lumOff val="60000"/>
                </a:schemeClr>
              </a:solidFill>
            </a:rPr>
            <a:t>climate conditions</a:t>
          </a:r>
          <a:r>
            <a:rPr lang="en-US" i="1"/>
            <a:t>?</a:t>
          </a:r>
          <a:endParaRPr lang="en-US" b="0"/>
        </a:p>
      </dgm:t>
    </dgm:pt>
    <dgm:pt modelId="{88DF958E-E0BD-41B8-9516-7E0E1AD2C893}" type="parTrans" cxnId="{AF42B380-F3B4-49A2-8A98-B8457ABDF7C2}">
      <dgm:prSet/>
      <dgm:spPr/>
      <dgm:t>
        <a:bodyPr/>
        <a:lstStyle/>
        <a:p>
          <a:endParaRPr lang="en-US"/>
        </a:p>
      </dgm:t>
    </dgm:pt>
    <dgm:pt modelId="{7ED81517-EB2F-4791-B771-400095A43A47}" type="sibTrans" cxnId="{AF42B380-F3B4-49A2-8A98-B8457ABDF7C2}">
      <dgm:prSet/>
      <dgm:spPr/>
      <dgm:t>
        <a:bodyPr/>
        <a:lstStyle/>
        <a:p>
          <a:endParaRPr lang="en-US"/>
        </a:p>
      </dgm:t>
    </dgm:pt>
    <dgm:pt modelId="{636482DA-2A44-42C7-84E3-7A74BA0F67EF}">
      <dgm:prSet/>
      <dgm:spPr/>
      <dgm:t>
        <a:bodyPr/>
        <a:lstStyle/>
        <a:p>
          <a:r>
            <a:rPr lang="en-US" b="1"/>
            <a:t>Our Hypothesis</a:t>
          </a:r>
        </a:p>
        <a:p>
          <a:r>
            <a:rPr lang="en-US" i="1"/>
            <a:t>If we know </a:t>
          </a:r>
          <a:r>
            <a:rPr lang="en-US" i="1">
              <a:solidFill>
                <a:schemeClr val="accent3">
                  <a:lumMod val="60000"/>
                  <a:lumOff val="40000"/>
                </a:schemeClr>
              </a:solidFill>
            </a:rPr>
            <a:t>soil chemistry</a:t>
          </a:r>
          <a:r>
            <a:rPr lang="en-US" i="1"/>
            <a:t> and </a:t>
          </a:r>
          <a:r>
            <a:rPr lang="en-US" i="1">
              <a:solidFill>
                <a:schemeClr val="accent3">
                  <a:lumMod val="60000"/>
                  <a:lumOff val="40000"/>
                </a:schemeClr>
              </a:solidFill>
            </a:rPr>
            <a:t>climate variables</a:t>
          </a:r>
          <a:r>
            <a:rPr lang="en-US" i="1"/>
            <a:t>, a </a:t>
          </a:r>
          <a:r>
            <a:rPr lang="en-US" b="1" i="1"/>
            <a:t>Naïve Bayes </a:t>
          </a:r>
          <a:r>
            <a:rPr lang="en-US" i="1"/>
            <a:t>classifier can identify the crop with the </a:t>
          </a:r>
          <a:r>
            <a:rPr lang="en-US" b="1" i="1"/>
            <a:t>highest expected success probability.</a:t>
          </a:r>
          <a:endParaRPr lang="en-US" b="1"/>
        </a:p>
      </dgm:t>
    </dgm:pt>
    <dgm:pt modelId="{81FACDA5-81FF-427E-A913-39055E7A5FE1}" type="parTrans" cxnId="{0774843E-632C-4896-A51F-618B38C3BC2C}">
      <dgm:prSet/>
      <dgm:spPr/>
      <dgm:t>
        <a:bodyPr/>
        <a:lstStyle/>
        <a:p>
          <a:endParaRPr lang="en-US"/>
        </a:p>
      </dgm:t>
    </dgm:pt>
    <dgm:pt modelId="{DDB36721-10AB-4FD8-9915-59CAAA539338}" type="sibTrans" cxnId="{0774843E-632C-4896-A51F-618B38C3BC2C}">
      <dgm:prSet/>
      <dgm:spPr/>
      <dgm:t>
        <a:bodyPr/>
        <a:lstStyle/>
        <a:p>
          <a:endParaRPr lang="en-US"/>
        </a:p>
      </dgm:t>
    </dgm:pt>
    <dgm:pt modelId="{6B1CA56A-E27C-4208-A229-878C9F62F490}">
      <dgm:prSet/>
      <dgm:spPr/>
      <dgm:t>
        <a:bodyPr/>
        <a:lstStyle/>
        <a:p>
          <a:r>
            <a:rPr lang="en-US" b="1" i="0"/>
            <a:t>Why it Matters</a:t>
          </a:r>
        </a:p>
        <a:p>
          <a:r>
            <a:rPr lang="en-US" i="1"/>
            <a:t>This project combines </a:t>
          </a:r>
          <a:r>
            <a:rPr lang="en-US" b="1" i="1"/>
            <a:t>probability theory</a:t>
          </a:r>
          <a:r>
            <a:rPr lang="en-US" i="1"/>
            <a:t> with </a:t>
          </a:r>
          <a:r>
            <a:rPr lang="en-US" b="1" i="1"/>
            <a:t>data interpretation, </a:t>
          </a:r>
          <a:r>
            <a:rPr lang="en-US" i="1"/>
            <a:t>two cornerstones of </a:t>
          </a:r>
          <a:r>
            <a:rPr lang="en-US" i="1">
              <a:solidFill>
                <a:srgbClr val="78FFFF"/>
              </a:solidFill>
            </a:rPr>
            <a:t>data science</a:t>
          </a:r>
          <a:r>
            <a:rPr lang="en-US" i="1"/>
            <a:t>, to turn environmental data into </a:t>
          </a:r>
          <a:r>
            <a:rPr lang="en-US" i="1">
              <a:solidFill>
                <a:schemeClr val="accent4">
                  <a:lumMod val="60000"/>
                  <a:lumOff val="40000"/>
                </a:schemeClr>
              </a:solidFill>
            </a:rPr>
            <a:t>practical, yield-oriented insights</a:t>
          </a:r>
          <a:r>
            <a:rPr lang="en-US" i="1"/>
            <a:t>. </a:t>
          </a:r>
        </a:p>
      </dgm:t>
    </dgm:pt>
    <dgm:pt modelId="{75D0913A-0169-4DB9-9338-ABCAF4E84E78}" type="parTrans" cxnId="{3DE3E0F4-A4AF-4318-830D-13112891334A}">
      <dgm:prSet/>
      <dgm:spPr/>
      <dgm:t>
        <a:bodyPr/>
        <a:lstStyle/>
        <a:p>
          <a:endParaRPr lang="en-US"/>
        </a:p>
      </dgm:t>
    </dgm:pt>
    <dgm:pt modelId="{5DD56887-9925-4F69-A83C-272C7844A42F}" type="sibTrans" cxnId="{3DE3E0F4-A4AF-4318-830D-13112891334A}">
      <dgm:prSet/>
      <dgm:spPr/>
      <dgm:t>
        <a:bodyPr/>
        <a:lstStyle/>
        <a:p>
          <a:endParaRPr lang="en-US"/>
        </a:p>
      </dgm:t>
    </dgm:pt>
    <dgm:pt modelId="{CED0AA88-A198-AA42-9F94-172375D14CCD}" type="pres">
      <dgm:prSet presAssocID="{860FB6DD-E2F6-464C-A578-FEAB6732EE82}" presName="vert0" presStyleCnt="0">
        <dgm:presLayoutVars>
          <dgm:dir/>
          <dgm:animOne val="branch"/>
          <dgm:animLvl val="lvl"/>
        </dgm:presLayoutVars>
      </dgm:prSet>
      <dgm:spPr/>
    </dgm:pt>
    <dgm:pt modelId="{DF29CA7C-AD5A-8D48-846E-0E528481645E}" type="pres">
      <dgm:prSet presAssocID="{EF060AAA-633C-4954-ACC6-BAAFD77123EC}" presName="thickLine" presStyleLbl="alignNode1" presStyleIdx="0" presStyleCnt="3"/>
      <dgm:spPr/>
    </dgm:pt>
    <dgm:pt modelId="{5F737655-1802-9C47-B9B9-68B68F7D9A2F}" type="pres">
      <dgm:prSet presAssocID="{EF060AAA-633C-4954-ACC6-BAAFD77123EC}" presName="horz1" presStyleCnt="0"/>
      <dgm:spPr/>
    </dgm:pt>
    <dgm:pt modelId="{610DECD5-306F-9840-818A-ECEC021BFD10}" type="pres">
      <dgm:prSet presAssocID="{EF060AAA-633C-4954-ACC6-BAAFD77123EC}" presName="tx1" presStyleLbl="revTx" presStyleIdx="0" presStyleCnt="3" custScaleY="61676"/>
      <dgm:spPr/>
    </dgm:pt>
    <dgm:pt modelId="{42B3963F-9406-E34A-BDE0-40C201232750}" type="pres">
      <dgm:prSet presAssocID="{EF060AAA-633C-4954-ACC6-BAAFD77123EC}" presName="vert1" presStyleCnt="0"/>
      <dgm:spPr/>
    </dgm:pt>
    <dgm:pt modelId="{9154C841-D99D-404C-8406-BC00D4F18AA5}" type="pres">
      <dgm:prSet presAssocID="{636482DA-2A44-42C7-84E3-7A74BA0F67EF}" presName="thickLine" presStyleLbl="alignNode1" presStyleIdx="1" presStyleCnt="3"/>
      <dgm:spPr/>
    </dgm:pt>
    <dgm:pt modelId="{FBA1804A-ED65-E148-BF14-7D5A12FF8D90}" type="pres">
      <dgm:prSet presAssocID="{636482DA-2A44-42C7-84E3-7A74BA0F67EF}" presName="horz1" presStyleCnt="0"/>
      <dgm:spPr/>
    </dgm:pt>
    <dgm:pt modelId="{976496C6-4380-244B-BD8B-9F74A9D8A3AF}" type="pres">
      <dgm:prSet presAssocID="{636482DA-2A44-42C7-84E3-7A74BA0F67EF}" presName="tx1" presStyleLbl="revTx" presStyleIdx="1" presStyleCnt="3" custScaleY="58528"/>
      <dgm:spPr/>
    </dgm:pt>
    <dgm:pt modelId="{956189D0-08A3-6140-85AC-E2FC2216499A}" type="pres">
      <dgm:prSet presAssocID="{636482DA-2A44-42C7-84E3-7A74BA0F67EF}" presName="vert1" presStyleCnt="0"/>
      <dgm:spPr/>
    </dgm:pt>
    <dgm:pt modelId="{895D8610-0067-DE43-BEAA-BF5D0F8DF9B6}" type="pres">
      <dgm:prSet presAssocID="{6B1CA56A-E27C-4208-A229-878C9F62F490}" presName="thickLine" presStyleLbl="alignNode1" presStyleIdx="2" presStyleCnt="3"/>
      <dgm:spPr/>
    </dgm:pt>
    <dgm:pt modelId="{47B25461-3B87-CD45-BA69-80A0E4BC2B7E}" type="pres">
      <dgm:prSet presAssocID="{6B1CA56A-E27C-4208-A229-878C9F62F490}" presName="horz1" presStyleCnt="0"/>
      <dgm:spPr/>
    </dgm:pt>
    <dgm:pt modelId="{1D07759D-EC8C-D846-9344-D6F57213CF92}" type="pres">
      <dgm:prSet presAssocID="{6B1CA56A-E27C-4208-A229-878C9F62F490}" presName="tx1" presStyleLbl="revTx" presStyleIdx="2" presStyleCnt="3" custScaleY="65358"/>
      <dgm:spPr/>
    </dgm:pt>
    <dgm:pt modelId="{FCEEDC35-4910-A14E-9A60-8ECAC1E5E104}" type="pres">
      <dgm:prSet presAssocID="{6B1CA56A-E27C-4208-A229-878C9F62F490}" presName="vert1" presStyleCnt="0"/>
      <dgm:spPr/>
    </dgm:pt>
  </dgm:ptLst>
  <dgm:cxnLst>
    <dgm:cxn modelId="{01699C29-E77F-9A4B-8646-7F8C16B5BA41}" type="presOf" srcId="{EF060AAA-633C-4954-ACC6-BAAFD77123EC}" destId="{610DECD5-306F-9840-818A-ECEC021BFD10}" srcOrd="0" destOrd="0" presId="urn:microsoft.com/office/officeart/2008/layout/LinedList"/>
    <dgm:cxn modelId="{0774843E-632C-4896-A51F-618B38C3BC2C}" srcId="{860FB6DD-E2F6-464C-A578-FEAB6732EE82}" destId="{636482DA-2A44-42C7-84E3-7A74BA0F67EF}" srcOrd="1" destOrd="0" parTransId="{81FACDA5-81FF-427E-A913-39055E7A5FE1}" sibTransId="{DDB36721-10AB-4FD8-9915-59CAAA539338}"/>
    <dgm:cxn modelId="{AF42B380-F3B4-49A2-8A98-B8457ABDF7C2}" srcId="{860FB6DD-E2F6-464C-A578-FEAB6732EE82}" destId="{EF060AAA-633C-4954-ACC6-BAAFD77123EC}" srcOrd="0" destOrd="0" parTransId="{88DF958E-E0BD-41B8-9516-7E0E1AD2C893}" sibTransId="{7ED81517-EB2F-4791-B771-400095A43A47}"/>
    <dgm:cxn modelId="{E7092F85-E8C9-2641-A8DB-17DD834B3CC2}" type="presOf" srcId="{860FB6DD-E2F6-464C-A578-FEAB6732EE82}" destId="{CED0AA88-A198-AA42-9F94-172375D14CCD}" srcOrd="0" destOrd="0" presId="urn:microsoft.com/office/officeart/2008/layout/LinedList"/>
    <dgm:cxn modelId="{0157F8BF-AF59-F641-A5EB-0ADD9E14A88F}" type="presOf" srcId="{6B1CA56A-E27C-4208-A229-878C9F62F490}" destId="{1D07759D-EC8C-D846-9344-D6F57213CF92}" srcOrd="0" destOrd="0" presId="urn:microsoft.com/office/officeart/2008/layout/LinedList"/>
    <dgm:cxn modelId="{EA967FEE-8F5E-1C46-8E7A-2D20B17650D1}" type="presOf" srcId="{636482DA-2A44-42C7-84E3-7A74BA0F67EF}" destId="{976496C6-4380-244B-BD8B-9F74A9D8A3AF}" srcOrd="0" destOrd="0" presId="urn:microsoft.com/office/officeart/2008/layout/LinedList"/>
    <dgm:cxn modelId="{3DE3E0F4-A4AF-4318-830D-13112891334A}" srcId="{860FB6DD-E2F6-464C-A578-FEAB6732EE82}" destId="{6B1CA56A-E27C-4208-A229-878C9F62F490}" srcOrd="2" destOrd="0" parTransId="{75D0913A-0169-4DB9-9338-ABCAF4E84E78}" sibTransId="{5DD56887-9925-4F69-A83C-272C7844A42F}"/>
    <dgm:cxn modelId="{91CDCE4C-0C8F-9B4B-BF99-631F7864A48A}" type="presParOf" srcId="{CED0AA88-A198-AA42-9F94-172375D14CCD}" destId="{DF29CA7C-AD5A-8D48-846E-0E528481645E}" srcOrd="0" destOrd="0" presId="urn:microsoft.com/office/officeart/2008/layout/LinedList"/>
    <dgm:cxn modelId="{1F426632-AC41-F640-BA3F-5F69F7430A45}" type="presParOf" srcId="{CED0AA88-A198-AA42-9F94-172375D14CCD}" destId="{5F737655-1802-9C47-B9B9-68B68F7D9A2F}" srcOrd="1" destOrd="0" presId="urn:microsoft.com/office/officeart/2008/layout/LinedList"/>
    <dgm:cxn modelId="{CBF5369F-1A58-4643-A6BD-115AD67EB33E}" type="presParOf" srcId="{5F737655-1802-9C47-B9B9-68B68F7D9A2F}" destId="{610DECD5-306F-9840-818A-ECEC021BFD10}" srcOrd="0" destOrd="0" presId="urn:microsoft.com/office/officeart/2008/layout/LinedList"/>
    <dgm:cxn modelId="{C4BD3D38-6A09-F649-9100-E5CF2552580B}" type="presParOf" srcId="{5F737655-1802-9C47-B9B9-68B68F7D9A2F}" destId="{42B3963F-9406-E34A-BDE0-40C201232750}" srcOrd="1" destOrd="0" presId="urn:microsoft.com/office/officeart/2008/layout/LinedList"/>
    <dgm:cxn modelId="{73602299-7948-BF4C-9C17-75BF9B2EE392}" type="presParOf" srcId="{CED0AA88-A198-AA42-9F94-172375D14CCD}" destId="{9154C841-D99D-404C-8406-BC00D4F18AA5}" srcOrd="2" destOrd="0" presId="urn:microsoft.com/office/officeart/2008/layout/LinedList"/>
    <dgm:cxn modelId="{E5314A2D-EFE0-CB43-9AF6-190EFDBC7E10}" type="presParOf" srcId="{CED0AA88-A198-AA42-9F94-172375D14CCD}" destId="{FBA1804A-ED65-E148-BF14-7D5A12FF8D90}" srcOrd="3" destOrd="0" presId="urn:microsoft.com/office/officeart/2008/layout/LinedList"/>
    <dgm:cxn modelId="{F0953FCE-4D84-2147-9624-5813D8886F44}" type="presParOf" srcId="{FBA1804A-ED65-E148-BF14-7D5A12FF8D90}" destId="{976496C6-4380-244B-BD8B-9F74A9D8A3AF}" srcOrd="0" destOrd="0" presId="urn:microsoft.com/office/officeart/2008/layout/LinedList"/>
    <dgm:cxn modelId="{D1580E85-D536-5E49-B569-97154D6DFBA4}" type="presParOf" srcId="{FBA1804A-ED65-E148-BF14-7D5A12FF8D90}" destId="{956189D0-08A3-6140-85AC-E2FC2216499A}" srcOrd="1" destOrd="0" presId="urn:microsoft.com/office/officeart/2008/layout/LinedList"/>
    <dgm:cxn modelId="{E87B6F07-89C4-E74E-94C9-26AFFC54117D}" type="presParOf" srcId="{CED0AA88-A198-AA42-9F94-172375D14CCD}" destId="{895D8610-0067-DE43-BEAA-BF5D0F8DF9B6}" srcOrd="4" destOrd="0" presId="urn:microsoft.com/office/officeart/2008/layout/LinedList"/>
    <dgm:cxn modelId="{347BCC71-47B3-2A46-A3E0-F41F261024C7}" type="presParOf" srcId="{CED0AA88-A198-AA42-9F94-172375D14CCD}" destId="{47B25461-3B87-CD45-BA69-80A0E4BC2B7E}" srcOrd="5" destOrd="0" presId="urn:microsoft.com/office/officeart/2008/layout/LinedList"/>
    <dgm:cxn modelId="{5BEEA06F-7E80-7447-9811-516DE0EC262A}" type="presParOf" srcId="{47B25461-3B87-CD45-BA69-80A0E4BC2B7E}" destId="{1D07759D-EC8C-D846-9344-D6F57213CF92}" srcOrd="0" destOrd="0" presId="urn:microsoft.com/office/officeart/2008/layout/LinedList"/>
    <dgm:cxn modelId="{4C572349-D73F-2F4B-AC7E-1CCCB0951CE2}" type="presParOf" srcId="{47B25461-3B87-CD45-BA69-80A0E4BC2B7E}" destId="{FCEEDC35-4910-A14E-9A60-8ECAC1E5E1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0FB6DD-E2F6-464C-A578-FEAB6732EE82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060AAA-633C-4954-ACC6-BAAFD77123EC}">
      <dgm:prSet custT="1"/>
      <dgm:spPr/>
      <dgm:t>
        <a:bodyPr/>
        <a:lstStyle/>
        <a:p>
          <a:r>
            <a:rPr lang="en-US" sz="1600" b="1" spc="0">
              <a:solidFill>
                <a:schemeClr val="bg1"/>
              </a:solidFill>
            </a:rPr>
            <a:t>Concept</a:t>
          </a:r>
          <a:br>
            <a:rPr lang="en-US" sz="1600" b="1" spc="0">
              <a:solidFill>
                <a:schemeClr val="bg1"/>
              </a:solidFill>
            </a:rPr>
          </a:br>
          <a:r>
            <a:rPr lang="en-US" sz="1600" i="1" spc="0">
              <a:solidFill>
                <a:schemeClr val="bg1"/>
              </a:solidFill>
            </a:rPr>
            <a:t>Soil and weather features influence optimal crop</a:t>
          </a:r>
          <a:r>
            <a:rPr lang="en-US" sz="1400" i="1" spc="0">
              <a:solidFill>
                <a:schemeClr val="bg1"/>
              </a:solidFill>
            </a:rPr>
            <a:t>.</a:t>
          </a:r>
          <a:endParaRPr lang="en-US" sz="1500" b="1" spc="0">
            <a:solidFill>
              <a:schemeClr val="bg1"/>
            </a:solidFill>
          </a:endParaRPr>
        </a:p>
      </dgm:t>
    </dgm:pt>
    <dgm:pt modelId="{88DF958E-E0BD-41B8-9516-7E0E1AD2C893}" type="parTrans" cxnId="{AF42B380-F3B4-49A2-8A98-B8457ABDF7C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ED81517-EB2F-4791-B771-400095A43A47}" type="sibTrans" cxnId="{AF42B380-F3B4-49A2-8A98-B8457ABDF7C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2F1B490-ED2C-6846-B0A6-07342AC3BBF2}">
      <dgm:prSet custT="1"/>
      <dgm:spPr/>
      <dgm:t>
        <a:bodyPr/>
        <a:lstStyle/>
        <a:p>
          <a:pPr>
            <a:lnSpc>
              <a:spcPct val="90000"/>
            </a:lnSpc>
            <a:spcBef>
              <a:spcPct val="0"/>
            </a:spcBef>
          </a:pPr>
          <a:r>
            <a:rPr lang="en-US" sz="1600" b="1">
              <a:solidFill>
                <a:schemeClr val="bg1"/>
              </a:solidFill>
            </a:rPr>
            <a:t>Feature List</a:t>
          </a:r>
        </a:p>
        <a:p>
          <a:pPr>
            <a:lnSpc>
              <a:spcPct val="90000"/>
            </a:lnSpc>
            <a:spcBef>
              <a:spcPct val="0"/>
            </a:spcBef>
          </a:pPr>
          <a:r>
            <a:rPr lang="en-US" sz="1600" b="0">
              <a:solidFill>
                <a:schemeClr val="bg1"/>
              </a:solidFill>
            </a:rPr>
            <a:t>🧪 Soil Chemistry </a:t>
          </a:r>
          <a:r>
            <a:rPr lang="en-US" sz="1600" b="0" spc="-150">
              <a:solidFill>
                <a:schemeClr val="bg1"/>
              </a:solidFill>
            </a:rPr>
            <a:t>(</a:t>
          </a:r>
          <a:r>
            <a:rPr lang="en-US" sz="1600" b="0" i="1" spc="-150">
              <a:solidFill>
                <a:schemeClr val="bg1"/>
              </a:solidFill>
            </a:rPr>
            <a:t>Nitrogen, Phosphorus, Potassium, pH)</a:t>
          </a:r>
          <a:br>
            <a:rPr lang="en-US" sz="1600" b="0" spc="-15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🌡️ Temperature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💧 Humidity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☔ Rainfall</a:t>
          </a:r>
        </a:p>
      </dgm:t>
    </dgm:pt>
    <dgm:pt modelId="{AF9CC6EF-F2F6-D545-88B5-FA545F22FD35}" type="parTrans" cxnId="{1F9C8773-35C8-2D4C-A749-8E6BD5F0891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9CB4191-DEF2-C742-95A2-1A1DACF984B0}" type="sibTrans" cxnId="{1F9C8773-35C8-2D4C-A749-8E6BD5F0891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A5F4F03-7C91-CD49-A66D-BD9052BBFD75}">
      <dgm:prSet custT="1"/>
      <dgm:spPr/>
      <dgm:t>
        <a:bodyPr/>
        <a:lstStyle/>
        <a:p>
          <a:r>
            <a:rPr lang="en-US" sz="1600" b="1" i="0">
              <a:solidFill>
                <a:schemeClr val="bg1"/>
              </a:solidFill>
            </a:rPr>
            <a:t>Decision: Rice/Maize</a:t>
          </a:r>
        </a:p>
      </dgm:t>
    </dgm:pt>
    <dgm:pt modelId="{A7D75F4F-035D-0547-A599-46EB9C5D9829}" type="parTrans" cxnId="{D9037A7B-F80F-5743-B2E7-4EE5BD3D13A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6A7C379-4B79-AA44-AC9F-62F114054AF5}" type="sibTrans" cxnId="{D9037A7B-F80F-5743-B2E7-4EE5BD3D13A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ED0AA88-A198-AA42-9F94-172375D14CCD}" type="pres">
      <dgm:prSet presAssocID="{860FB6DD-E2F6-464C-A578-FEAB6732EE82}" presName="vert0" presStyleCnt="0">
        <dgm:presLayoutVars>
          <dgm:dir/>
          <dgm:animOne val="branch"/>
          <dgm:animLvl val="lvl"/>
        </dgm:presLayoutVars>
      </dgm:prSet>
      <dgm:spPr/>
    </dgm:pt>
    <dgm:pt modelId="{DF29CA7C-AD5A-8D48-846E-0E528481645E}" type="pres">
      <dgm:prSet presAssocID="{EF060AAA-633C-4954-ACC6-BAAFD77123EC}" presName="thickLine" presStyleLbl="alignNode1" presStyleIdx="0" presStyleCnt="3"/>
      <dgm:spPr/>
    </dgm:pt>
    <dgm:pt modelId="{5F737655-1802-9C47-B9B9-68B68F7D9A2F}" type="pres">
      <dgm:prSet presAssocID="{EF060AAA-633C-4954-ACC6-BAAFD77123EC}" presName="horz1" presStyleCnt="0"/>
      <dgm:spPr/>
    </dgm:pt>
    <dgm:pt modelId="{610DECD5-306F-9840-818A-ECEC021BFD10}" type="pres">
      <dgm:prSet presAssocID="{EF060AAA-633C-4954-ACC6-BAAFD77123EC}" presName="tx1" presStyleLbl="revTx" presStyleIdx="0" presStyleCnt="3" custScaleY="45988"/>
      <dgm:spPr/>
    </dgm:pt>
    <dgm:pt modelId="{42B3963F-9406-E34A-BDE0-40C201232750}" type="pres">
      <dgm:prSet presAssocID="{EF060AAA-633C-4954-ACC6-BAAFD77123EC}" presName="vert1" presStyleCnt="0"/>
      <dgm:spPr/>
    </dgm:pt>
    <dgm:pt modelId="{09E19319-4170-0C4D-BABC-6E219DDB7FB1}" type="pres">
      <dgm:prSet presAssocID="{42F1B490-ED2C-6846-B0A6-07342AC3BBF2}" presName="thickLine" presStyleLbl="alignNode1" presStyleIdx="1" presStyleCnt="3"/>
      <dgm:spPr/>
    </dgm:pt>
    <dgm:pt modelId="{BC8A3DC0-43A0-2E40-A4C8-9BE00DFEC462}" type="pres">
      <dgm:prSet presAssocID="{42F1B490-ED2C-6846-B0A6-07342AC3BBF2}" presName="horz1" presStyleCnt="0"/>
      <dgm:spPr/>
    </dgm:pt>
    <dgm:pt modelId="{07E3D5AB-697B-EA4D-9CC4-A301101F49AD}" type="pres">
      <dgm:prSet presAssocID="{42F1B490-ED2C-6846-B0A6-07342AC3BBF2}" presName="tx1" presStyleLbl="revTx" presStyleIdx="1" presStyleCnt="3" custScaleY="97896"/>
      <dgm:spPr/>
    </dgm:pt>
    <dgm:pt modelId="{F839BC98-1518-8041-91C5-67D771C38CE9}" type="pres">
      <dgm:prSet presAssocID="{42F1B490-ED2C-6846-B0A6-07342AC3BBF2}" presName="vert1" presStyleCnt="0"/>
      <dgm:spPr/>
    </dgm:pt>
    <dgm:pt modelId="{CEFC1188-9846-7E41-9157-70226A4F54A8}" type="pres">
      <dgm:prSet presAssocID="{5A5F4F03-7C91-CD49-A66D-BD9052BBFD75}" presName="thickLine" presStyleLbl="alignNode1" presStyleIdx="2" presStyleCnt="3"/>
      <dgm:spPr/>
    </dgm:pt>
    <dgm:pt modelId="{58CC9E26-955E-B444-841A-9DB5E5EE0FBD}" type="pres">
      <dgm:prSet presAssocID="{5A5F4F03-7C91-CD49-A66D-BD9052BBFD75}" presName="horz1" presStyleCnt="0"/>
      <dgm:spPr/>
    </dgm:pt>
    <dgm:pt modelId="{4C85A651-F48F-B346-8FE4-1B10EF77CAEA}" type="pres">
      <dgm:prSet presAssocID="{5A5F4F03-7C91-CD49-A66D-BD9052BBFD75}" presName="tx1" presStyleLbl="revTx" presStyleIdx="2" presStyleCnt="3" custScaleY="53974"/>
      <dgm:spPr/>
    </dgm:pt>
    <dgm:pt modelId="{D4FCD6C3-6E40-714A-AFE3-C7B36B709AC1}" type="pres">
      <dgm:prSet presAssocID="{5A5F4F03-7C91-CD49-A66D-BD9052BBFD75}" presName="vert1" presStyleCnt="0"/>
      <dgm:spPr/>
    </dgm:pt>
  </dgm:ptLst>
  <dgm:cxnLst>
    <dgm:cxn modelId="{01699C29-E77F-9A4B-8646-7F8C16B5BA41}" type="presOf" srcId="{EF060AAA-633C-4954-ACC6-BAAFD77123EC}" destId="{610DECD5-306F-9840-818A-ECEC021BFD10}" srcOrd="0" destOrd="0" presId="urn:microsoft.com/office/officeart/2008/layout/LinedList"/>
    <dgm:cxn modelId="{1F9C8773-35C8-2D4C-A749-8E6BD5F0891A}" srcId="{860FB6DD-E2F6-464C-A578-FEAB6732EE82}" destId="{42F1B490-ED2C-6846-B0A6-07342AC3BBF2}" srcOrd="1" destOrd="0" parTransId="{AF9CC6EF-F2F6-D545-88B5-FA545F22FD35}" sibTransId="{29CB4191-DEF2-C742-95A2-1A1DACF984B0}"/>
    <dgm:cxn modelId="{B19D8077-9C9C-8D41-80A7-1ABBDB61798A}" type="presOf" srcId="{42F1B490-ED2C-6846-B0A6-07342AC3BBF2}" destId="{07E3D5AB-697B-EA4D-9CC4-A301101F49AD}" srcOrd="0" destOrd="0" presId="urn:microsoft.com/office/officeart/2008/layout/LinedList"/>
    <dgm:cxn modelId="{D9037A7B-F80F-5743-B2E7-4EE5BD3D13A5}" srcId="{860FB6DD-E2F6-464C-A578-FEAB6732EE82}" destId="{5A5F4F03-7C91-CD49-A66D-BD9052BBFD75}" srcOrd="2" destOrd="0" parTransId="{A7D75F4F-035D-0547-A599-46EB9C5D9829}" sibTransId="{A6A7C379-4B79-AA44-AC9F-62F114054AF5}"/>
    <dgm:cxn modelId="{AF42B380-F3B4-49A2-8A98-B8457ABDF7C2}" srcId="{860FB6DD-E2F6-464C-A578-FEAB6732EE82}" destId="{EF060AAA-633C-4954-ACC6-BAAFD77123EC}" srcOrd="0" destOrd="0" parTransId="{88DF958E-E0BD-41B8-9516-7E0E1AD2C893}" sibTransId="{7ED81517-EB2F-4791-B771-400095A43A47}"/>
    <dgm:cxn modelId="{E7092F85-E8C9-2641-A8DB-17DD834B3CC2}" type="presOf" srcId="{860FB6DD-E2F6-464C-A578-FEAB6732EE82}" destId="{CED0AA88-A198-AA42-9F94-172375D14CCD}" srcOrd="0" destOrd="0" presId="urn:microsoft.com/office/officeart/2008/layout/LinedList"/>
    <dgm:cxn modelId="{09D989CB-A348-B74E-A94A-725F6BD76B98}" type="presOf" srcId="{5A5F4F03-7C91-CD49-A66D-BD9052BBFD75}" destId="{4C85A651-F48F-B346-8FE4-1B10EF77CAEA}" srcOrd="0" destOrd="0" presId="urn:microsoft.com/office/officeart/2008/layout/LinedList"/>
    <dgm:cxn modelId="{91CDCE4C-0C8F-9B4B-BF99-631F7864A48A}" type="presParOf" srcId="{CED0AA88-A198-AA42-9F94-172375D14CCD}" destId="{DF29CA7C-AD5A-8D48-846E-0E528481645E}" srcOrd="0" destOrd="0" presId="urn:microsoft.com/office/officeart/2008/layout/LinedList"/>
    <dgm:cxn modelId="{1F426632-AC41-F640-BA3F-5F69F7430A45}" type="presParOf" srcId="{CED0AA88-A198-AA42-9F94-172375D14CCD}" destId="{5F737655-1802-9C47-B9B9-68B68F7D9A2F}" srcOrd="1" destOrd="0" presId="urn:microsoft.com/office/officeart/2008/layout/LinedList"/>
    <dgm:cxn modelId="{CBF5369F-1A58-4643-A6BD-115AD67EB33E}" type="presParOf" srcId="{5F737655-1802-9C47-B9B9-68B68F7D9A2F}" destId="{610DECD5-306F-9840-818A-ECEC021BFD10}" srcOrd="0" destOrd="0" presId="urn:microsoft.com/office/officeart/2008/layout/LinedList"/>
    <dgm:cxn modelId="{C4BD3D38-6A09-F649-9100-E5CF2552580B}" type="presParOf" srcId="{5F737655-1802-9C47-B9B9-68B68F7D9A2F}" destId="{42B3963F-9406-E34A-BDE0-40C201232750}" srcOrd="1" destOrd="0" presId="urn:microsoft.com/office/officeart/2008/layout/LinedList"/>
    <dgm:cxn modelId="{0E4BD94D-39D5-A046-9720-5C979471797B}" type="presParOf" srcId="{CED0AA88-A198-AA42-9F94-172375D14CCD}" destId="{09E19319-4170-0C4D-BABC-6E219DDB7FB1}" srcOrd="2" destOrd="0" presId="urn:microsoft.com/office/officeart/2008/layout/LinedList"/>
    <dgm:cxn modelId="{CBAAC1C9-1A62-CD4D-99B5-E015B9075A6A}" type="presParOf" srcId="{CED0AA88-A198-AA42-9F94-172375D14CCD}" destId="{BC8A3DC0-43A0-2E40-A4C8-9BE00DFEC462}" srcOrd="3" destOrd="0" presId="urn:microsoft.com/office/officeart/2008/layout/LinedList"/>
    <dgm:cxn modelId="{29A515B4-0E81-7445-96C6-EFCFB2D37484}" type="presParOf" srcId="{BC8A3DC0-43A0-2E40-A4C8-9BE00DFEC462}" destId="{07E3D5AB-697B-EA4D-9CC4-A301101F49AD}" srcOrd="0" destOrd="0" presId="urn:microsoft.com/office/officeart/2008/layout/LinedList"/>
    <dgm:cxn modelId="{CE5EEB39-88CB-7B4E-869C-1538DE5BDA4C}" type="presParOf" srcId="{BC8A3DC0-43A0-2E40-A4C8-9BE00DFEC462}" destId="{F839BC98-1518-8041-91C5-67D771C38CE9}" srcOrd="1" destOrd="0" presId="urn:microsoft.com/office/officeart/2008/layout/LinedList"/>
    <dgm:cxn modelId="{E87A2E37-7A88-3D40-A939-D63639CA3C84}" type="presParOf" srcId="{CED0AA88-A198-AA42-9F94-172375D14CCD}" destId="{CEFC1188-9846-7E41-9157-70226A4F54A8}" srcOrd="4" destOrd="0" presId="urn:microsoft.com/office/officeart/2008/layout/LinedList"/>
    <dgm:cxn modelId="{42621957-B141-A04A-B96B-59C552B2879A}" type="presParOf" srcId="{CED0AA88-A198-AA42-9F94-172375D14CCD}" destId="{58CC9E26-955E-B444-841A-9DB5E5EE0FBD}" srcOrd="5" destOrd="0" presId="urn:microsoft.com/office/officeart/2008/layout/LinedList"/>
    <dgm:cxn modelId="{7613FAF7-C793-3D49-9F81-F1579E424E45}" type="presParOf" srcId="{58CC9E26-955E-B444-841A-9DB5E5EE0FBD}" destId="{4C85A651-F48F-B346-8FE4-1B10EF77CAEA}" srcOrd="0" destOrd="0" presId="urn:microsoft.com/office/officeart/2008/layout/LinedList"/>
    <dgm:cxn modelId="{A7AEC0F6-C702-B545-880C-8509B8A2A1A0}" type="presParOf" srcId="{58CC9E26-955E-B444-841A-9DB5E5EE0FBD}" destId="{D4FCD6C3-6E40-714A-AFE3-C7B36B709A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0FB6DD-E2F6-464C-A578-FEAB6732EE8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060AAA-633C-4954-ACC6-BAAFD77123EC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Concept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 i="1">
              <a:solidFill>
                <a:schemeClr val="bg1"/>
              </a:solidFill>
            </a:rPr>
            <a:t>Conditions influence the chance of playing.</a:t>
          </a:r>
          <a:endParaRPr lang="en-US" sz="1600" b="0">
            <a:solidFill>
              <a:schemeClr val="bg1"/>
            </a:solidFill>
          </a:endParaRPr>
        </a:p>
      </dgm:t>
    </dgm:pt>
    <dgm:pt modelId="{88DF958E-E0BD-41B8-9516-7E0E1AD2C893}" type="parTrans" cxnId="{AF42B380-F3B4-49A2-8A98-B8457ABDF7C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ED81517-EB2F-4791-B771-400095A43A47}" type="sibTrans" cxnId="{AF42B380-F3B4-49A2-8A98-B8457ABDF7C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2F1B490-ED2C-6846-B0A6-07342AC3BBF2}">
      <dgm:prSet custT="1"/>
      <dgm:spPr/>
      <dgm:t>
        <a:bodyPr/>
        <a:lstStyle/>
        <a:p>
          <a:pPr>
            <a:lnSpc>
              <a:spcPct val="90000"/>
            </a:lnSpc>
            <a:spcBef>
              <a:spcPct val="0"/>
            </a:spcBef>
          </a:pPr>
          <a:r>
            <a:rPr lang="en-US" sz="1600" b="1">
              <a:solidFill>
                <a:schemeClr val="bg1"/>
              </a:solidFill>
            </a:rPr>
            <a:t>Feature List</a:t>
          </a:r>
        </a:p>
        <a:p>
          <a:pPr>
            <a:lnSpc>
              <a:spcPct val="90000"/>
            </a:lnSpc>
            <a:spcBef>
              <a:spcPct val="0"/>
            </a:spcBef>
          </a:pPr>
          <a:r>
            <a:rPr lang="en-US" sz="1600" b="0">
              <a:solidFill>
                <a:schemeClr val="bg1"/>
              </a:solidFill>
            </a:rPr>
            <a:t>☀️ Outlook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🌡️ Temperature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💧 Humidity</a:t>
          </a:r>
          <a:br>
            <a:rPr lang="en-US" sz="1600" b="0">
              <a:solidFill>
                <a:schemeClr val="bg1"/>
              </a:solidFill>
            </a:rPr>
          </a:br>
          <a:r>
            <a:rPr lang="en-US" sz="1600" b="0">
              <a:solidFill>
                <a:schemeClr val="bg1"/>
              </a:solidFill>
            </a:rPr>
            <a:t>💨 Wind</a:t>
          </a:r>
        </a:p>
      </dgm:t>
    </dgm:pt>
    <dgm:pt modelId="{AF9CC6EF-F2F6-D545-88B5-FA545F22FD35}" type="parTrans" cxnId="{1F9C8773-35C8-2D4C-A749-8E6BD5F0891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9CB4191-DEF2-C742-95A2-1A1DACF984B0}" type="sibTrans" cxnId="{1F9C8773-35C8-2D4C-A749-8E6BD5F0891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A5F4F03-7C91-CD49-A66D-BD9052BBFD75}">
      <dgm:prSet custT="1"/>
      <dgm:spPr/>
      <dgm:t>
        <a:bodyPr/>
        <a:lstStyle/>
        <a:p>
          <a:r>
            <a:rPr lang="en-US" sz="1600" b="1" i="0">
              <a:solidFill>
                <a:schemeClr val="bg1"/>
              </a:solidFill>
            </a:rPr>
            <a:t>Decision: Play/Don’t Play</a:t>
          </a:r>
        </a:p>
      </dgm:t>
    </dgm:pt>
    <dgm:pt modelId="{A7D75F4F-035D-0547-A599-46EB9C5D9829}" type="parTrans" cxnId="{D9037A7B-F80F-5743-B2E7-4EE5BD3D13A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6A7C379-4B79-AA44-AC9F-62F114054AF5}" type="sibTrans" cxnId="{D9037A7B-F80F-5743-B2E7-4EE5BD3D13A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ED0AA88-A198-AA42-9F94-172375D14CCD}" type="pres">
      <dgm:prSet presAssocID="{860FB6DD-E2F6-464C-A578-FEAB6732EE82}" presName="vert0" presStyleCnt="0">
        <dgm:presLayoutVars>
          <dgm:dir/>
          <dgm:animOne val="branch"/>
          <dgm:animLvl val="lvl"/>
        </dgm:presLayoutVars>
      </dgm:prSet>
      <dgm:spPr/>
    </dgm:pt>
    <dgm:pt modelId="{DF29CA7C-AD5A-8D48-846E-0E528481645E}" type="pres">
      <dgm:prSet presAssocID="{EF060AAA-633C-4954-ACC6-BAAFD77123EC}" presName="thickLine" presStyleLbl="alignNode1" presStyleIdx="0" presStyleCnt="3"/>
      <dgm:spPr/>
    </dgm:pt>
    <dgm:pt modelId="{5F737655-1802-9C47-B9B9-68B68F7D9A2F}" type="pres">
      <dgm:prSet presAssocID="{EF060AAA-633C-4954-ACC6-BAAFD77123EC}" presName="horz1" presStyleCnt="0"/>
      <dgm:spPr/>
    </dgm:pt>
    <dgm:pt modelId="{610DECD5-306F-9840-818A-ECEC021BFD10}" type="pres">
      <dgm:prSet presAssocID="{EF060AAA-633C-4954-ACC6-BAAFD77123EC}" presName="tx1" presStyleLbl="revTx" presStyleIdx="0" presStyleCnt="3" custScaleY="45988"/>
      <dgm:spPr/>
    </dgm:pt>
    <dgm:pt modelId="{42B3963F-9406-E34A-BDE0-40C201232750}" type="pres">
      <dgm:prSet presAssocID="{EF060AAA-633C-4954-ACC6-BAAFD77123EC}" presName="vert1" presStyleCnt="0"/>
      <dgm:spPr/>
    </dgm:pt>
    <dgm:pt modelId="{09E19319-4170-0C4D-BABC-6E219DDB7FB1}" type="pres">
      <dgm:prSet presAssocID="{42F1B490-ED2C-6846-B0A6-07342AC3BBF2}" presName="thickLine" presStyleLbl="alignNode1" presStyleIdx="1" presStyleCnt="3"/>
      <dgm:spPr/>
    </dgm:pt>
    <dgm:pt modelId="{BC8A3DC0-43A0-2E40-A4C8-9BE00DFEC462}" type="pres">
      <dgm:prSet presAssocID="{42F1B490-ED2C-6846-B0A6-07342AC3BBF2}" presName="horz1" presStyleCnt="0"/>
      <dgm:spPr/>
    </dgm:pt>
    <dgm:pt modelId="{07E3D5AB-697B-EA4D-9CC4-A301101F49AD}" type="pres">
      <dgm:prSet presAssocID="{42F1B490-ED2C-6846-B0A6-07342AC3BBF2}" presName="tx1" presStyleLbl="revTx" presStyleIdx="1" presStyleCnt="3" custScaleY="97896"/>
      <dgm:spPr/>
    </dgm:pt>
    <dgm:pt modelId="{F839BC98-1518-8041-91C5-67D771C38CE9}" type="pres">
      <dgm:prSet presAssocID="{42F1B490-ED2C-6846-B0A6-07342AC3BBF2}" presName="vert1" presStyleCnt="0"/>
      <dgm:spPr/>
    </dgm:pt>
    <dgm:pt modelId="{CEFC1188-9846-7E41-9157-70226A4F54A8}" type="pres">
      <dgm:prSet presAssocID="{5A5F4F03-7C91-CD49-A66D-BD9052BBFD75}" presName="thickLine" presStyleLbl="alignNode1" presStyleIdx="2" presStyleCnt="3"/>
      <dgm:spPr/>
    </dgm:pt>
    <dgm:pt modelId="{58CC9E26-955E-B444-841A-9DB5E5EE0FBD}" type="pres">
      <dgm:prSet presAssocID="{5A5F4F03-7C91-CD49-A66D-BD9052BBFD75}" presName="horz1" presStyleCnt="0"/>
      <dgm:spPr/>
    </dgm:pt>
    <dgm:pt modelId="{4C85A651-F48F-B346-8FE4-1B10EF77CAEA}" type="pres">
      <dgm:prSet presAssocID="{5A5F4F03-7C91-CD49-A66D-BD9052BBFD75}" presName="tx1" presStyleLbl="revTx" presStyleIdx="2" presStyleCnt="3" custScaleY="53974"/>
      <dgm:spPr/>
    </dgm:pt>
    <dgm:pt modelId="{D4FCD6C3-6E40-714A-AFE3-C7B36B709AC1}" type="pres">
      <dgm:prSet presAssocID="{5A5F4F03-7C91-CD49-A66D-BD9052BBFD75}" presName="vert1" presStyleCnt="0"/>
      <dgm:spPr/>
    </dgm:pt>
  </dgm:ptLst>
  <dgm:cxnLst>
    <dgm:cxn modelId="{01699C29-E77F-9A4B-8646-7F8C16B5BA41}" type="presOf" srcId="{EF060AAA-633C-4954-ACC6-BAAFD77123EC}" destId="{610DECD5-306F-9840-818A-ECEC021BFD10}" srcOrd="0" destOrd="0" presId="urn:microsoft.com/office/officeart/2008/layout/LinedList"/>
    <dgm:cxn modelId="{1F9C8773-35C8-2D4C-A749-8E6BD5F0891A}" srcId="{860FB6DD-E2F6-464C-A578-FEAB6732EE82}" destId="{42F1B490-ED2C-6846-B0A6-07342AC3BBF2}" srcOrd="1" destOrd="0" parTransId="{AF9CC6EF-F2F6-D545-88B5-FA545F22FD35}" sibTransId="{29CB4191-DEF2-C742-95A2-1A1DACF984B0}"/>
    <dgm:cxn modelId="{B19D8077-9C9C-8D41-80A7-1ABBDB61798A}" type="presOf" srcId="{42F1B490-ED2C-6846-B0A6-07342AC3BBF2}" destId="{07E3D5AB-697B-EA4D-9CC4-A301101F49AD}" srcOrd="0" destOrd="0" presId="urn:microsoft.com/office/officeart/2008/layout/LinedList"/>
    <dgm:cxn modelId="{D9037A7B-F80F-5743-B2E7-4EE5BD3D13A5}" srcId="{860FB6DD-E2F6-464C-A578-FEAB6732EE82}" destId="{5A5F4F03-7C91-CD49-A66D-BD9052BBFD75}" srcOrd="2" destOrd="0" parTransId="{A7D75F4F-035D-0547-A599-46EB9C5D9829}" sibTransId="{A6A7C379-4B79-AA44-AC9F-62F114054AF5}"/>
    <dgm:cxn modelId="{AF42B380-F3B4-49A2-8A98-B8457ABDF7C2}" srcId="{860FB6DD-E2F6-464C-A578-FEAB6732EE82}" destId="{EF060AAA-633C-4954-ACC6-BAAFD77123EC}" srcOrd="0" destOrd="0" parTransId="{88DF958E-E0BD-41B8-9516-7E0E1AD2C893}" sibTransId="{7ED81517-EB2F-4791-B771-400095A43A47}"/>
    <dgm:cxn modelId="{E7092F85-E8C9-2641-A8DB-17DD834B3CC2}" type="presOf" srcId="{860FB6DD-E2F6-464C-A578-FEAB6732EE82}" destId="{CED0AA88-A198-AA42-9F94-172375D14CCD}" srcOrd="0" destOrd="0" presId="urn:microsoft.com/office/officeart/2008/layout/LinedList"/>
    <dgm:cxn modelId="{09D989CB-A348-B74E-A94A-725F6BD76B98}" type="presOf" srcId="{5A5F4F03-7C91-CD49-A66D-BD9052BBFD75}" destId="{4C85A651-F48F-B346-8FE4-1B10EF77CAEA}" srcOrd="0" destOrd="0" presId="urn:microsoft.com/office/officeart/2008/layout/LinedList"/>
    <dgm:cxn modelId="{91CDCE4C-0C8F-9B4B-BF99-631F7864A48A}" type="presParOf" srcId="{CED0AA88-A198-AA42-9F94-172375D14CCD}" destId="{DF29CA7C-AD5A-8D48-846E-0E528481645E}" srcOrd="0" destOrd="0" presId="urn:microsoft.com/office/officeart/2008/layout/LinedList"/>
    <dgm:cxn modelId="{1F426632-AC41-F640-BA3F-5F69F7430A45}" type="presParOf" srcId="{CED0AA88-A198-AA42-9F94-172375D14CCD}" destId="{5F737655-1802-9C47-B9B9-68B68F7D9A2F}" srcOrd="1" destOrd="0" presId="urn:microsoft.com/office/officeart/2008/layout/LinedList"/>
    <dgm:cxn modelId="{CBF5369F-1A58-4643-A6BD-115AD67EB33E}" type="presParOf" srcId="{5F737655-1802-9C47-B9B9-68B68F7D9A2F}" destId="{610DECD5-306F-9840-818A-ECEC021BFD10}" srcOrd="0" destOrd="0" presId="urn:microsoft.com/office/officeart/2008/layout/LinedList"/>
    <dgm:cxn modelId="{C4BD3D38-6A09-F649-9100-E5CF2552580B}" type="presParOf" srcId="{5F737655-1802-9C47-B9B9-68B68F7D9A2F}" destId="{42B3963F-9406-E34A-BDE0-40C201232750}" srcOrd="1" destOrd="0" presId="urn:microsoft.com/office/officeart/2008/layout/LinedList"/>
    <dgm:cxn modelId="{0E4BD94D-39D5-A046-9720-5C979471797B}" type="presParOf" srcId="{CED0AA88-A198-AA42-9F94-172375D14CCD}" destId="{09E19319-4170-0C4D-BABC-6E219DDB7FB1}" srcOrd="2" destOrd="0" presId="urn:microsoft.com/office/officeart/2008/layout/LinedList"/>
    <dgm:cxn modelId="{CBAAC1C9-1A62-CD4D-99B5-E015B9075A6A}" type="presParOf" srcId="{CED0AA88-A198-AA42-9F94-172375D14CCD}" destId="{BC8A3DC0-43A0-2E40-A4C8-9BE00DFEC462}" srcOrd="3" destOrd="0" presId="urn:microsoft.com/office/officeart/2008/layout/LinedList"/>
    <dgm:cxn modelId="{29A515B4-0E81-7445-96C6-EFCFB2D37484}" type="presParOf" srcId="{BC8A3DC0-43A0-2E40-A4C8-9BE00DFEC462}" destId="{07E3D5AB-697B-EA4D-9CC4-A301101F49AD}" srcOrd="0" destOrd="0" presId="urn:microsoft.com/office/officeart/2008/layout/LinedList"/>
    <dgm:cxn modelId="{CE5EEB39-88CB-7B4E-869C-1538DE5BDA4C}" type="presParOf" srcId="{BC8A3DC0-43A0-2E40-A4C8-9BE00DFEC462}" destId="{F839BC98-1518-8041-91C5-67D771C38CE9}" srcOrd="1" destOrd="0" presId="urn:microsoft.com/office/officeart/2008/layout/LinedList"/>
    <dgm:cxn modelId="{E87A2E37-7A88-3D40-A939-D63639CA3C84}" type="presParOf" srcId="{CED0AA88-A198-AA42-9F94-172375D14CCD}" destId="{CEFC1188-9846-7E41-9157-70226A4F54A8}" srcOrd="4" destOrd="0" presId="urn:microsoft.com/office/officeart/2008/layout/LinedList"/>
    <dgm:cxn modelId="{42621957-B141-A04A-B96B-59C552B2879A}" type="presParOf" srcId="{CED0AA88-A198-AA42-9F94-172375D14CCD}" destId="{58CC9E26-955E-B444-841A-9DB5E5EE0FBD}" srcOrd="5" destOrd="0" presId="urn:microsoft.com/office/officeart/2008/layout/LinedList"/>
    <dgm:cxn modelId="{7613FAF7-C793-3D49-9F81-F1579E424E45}" type="presParOf" srcId="{58CC9E26-955E-B444-841A-9DB5E5EE0FBD}" destId="{4C85A651-F48F-B346-8FE4-1B10EF77CAEA}" srcOrd="0" destOrd="0" presId="urn:microsoft.com/office/officeart/2008/layout/LinedList"/>
    <dgm:cxn modelId="{A7AEC0F6-C702-B545-880C-8509B8A2A1A0}" type="presParOf" srcId="{58CC9E26-955E-B444-841A-9DB5E5EE0FBD}" destId="{D4FCD6C3-6E40-714A-AFE3-C7B36B709A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9CA7C-AD5A-8D48-846E-0E528481645E}">
      <dsp:nvSpPr>
        <dsp:cNvPr id="0" name=""/>
        <dsp:cNvSpPr/>
      </dsp:nvSpPr>
      <dsp:spPr>
        <a:xfrm>
          <a:off x="0" y="3143"/>
          <a:ext cx="61130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DECD5-306F-9840-818A-ECEC021BFD10}">
      <dsp:nvSpPr>
        <dsp:cNvPr id="0" name=""/>
        <dsp:cNvSpPr/>
      </dsp:nvSpPr>
      <dsp:spPr>
        <a:xfrm>
          <a:off x="0" y="3143"/>
          <a:ext cx="6113044" cy="137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Question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Can we predict which crop will </a:t>
          </a:r>
          <a:r>
            <a:rPr lang="en-US" sz="1700" b="1" i="1" kern="1200"/>
            <a:t>maximize yield</a:t>
          </a:r>
          <a:r>
            <a:rPr lang="en-US" sz="1700" i="1" kern="1200"/>
            <a:t> under a given combination of </a:t>
          </a:r>
          <a:r>
            <a:rPr lang="en-US" sz="1700" i="1" kern="1200">
              <a:solidFill>
                <a:schemeClr val="accent1">
                  <a:lumMod val="40000"/>
                  <a:lumOff val="60000"/>
                </a:schemeClr>
              </a:solidFill>
            </a:rPr>
            <a:t>soil nutrients </a:t>
          </a:r>
          <a:r>
            <a:rPr lang="en-US" sz="1700" i="1" kern="1200"/>
            <a:t>and </a:t>
          </a:r>
          <a:r>
            <a:rPr lang="en-US" sz="1700" i="1" kern="1200">
              <a:solidFill>
                <a:schemeClr val="accent1">
                  <a:lumMod val="40000"/>
                  <a:lumOff val="60000"/>
                </a:schemeClr>
              </a:solidFill>
            </a:rPr>
            <a:t>climate conditions</a:t>
          </a:r>
          <a:r>
            <a:rPr lang="en-US" sz="1700" i="1" kern="1200"/>
            <a:t>?</a:t>
          </a:r>
          <a:endParaRPr lang="en-US" sz="1700" b="0" kern="1200"/>
        </a:p>
      </dsp:txBody>
      <dsp:txXfrm>
        <a:off x="0" y="3143"/>
        <a:ext cx="6113044" cy="1375360"/>
      </dsp:txXfrm>
    </dsp:sp>
    <dsp:sp modelId="{9154C841-D99D-404C-8406-BC00D4F18AA5}">
      <dsp:nvSpPr>
        <dsp:cNvPr id="0" name=""/>
        <dsp:cNvSpPr/>
      </dsp:nvSpPr>
      <dsp:spPr>
        <a:xfrm>
          <a:off x="0" y="1378503"/>
          <a:ext cx="61130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496C6-4380-244B-BD8B-9F74A9D8A3AF}">
      <dsp:nvSpPr>
        <dsp:cNvPr id="0" name=""/>
        <dsp:cNvSpPr/>
      </dsp:nvSpPr>
      <dsp:spPr>
        <a:xfrm>
          <a:off x="0" y="1378503"/>
          <a:ext cx="6113044" cy="130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Our Hypothesis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If we know </a:t>
          </a:r>
          <a:r>
            <a:rPr lang="en-US" sz="1700" i="1" kern="1200">
              <a:solidFill>
                <a:schemeClr val="accent3">
                  <a:lumMod val="60000"/>
                  <a:lumOff val="40000"/>
                </a:schemeClr>
              </a:solidFill>
            </a:rPr>
            <a:t>soil chemistry</a:t>
          </a:r>
          <a:r>
            <a:rPr lang="en-US" sz="1700" i="1" kern="1200"/>
            <a:t> and </a:t>
          </a:r>
          <a:r>
            <a:rPr lang="en-US" sz="1700" i="1" kern="1200">
              <a:solidFill>
                <a:schemeClr val="accent3">
                  <a:lumMod val="60000"/>
                  <a:lumOff val="40000"/>
                </a:schemeClr>
              </a:solidFill>
            </a:rPr>
            <a:t>climate variables</a:t>
          </a:r>
          <a:r>
            <a:rPr lang="en-US" sz="1700" i="1" kern="1200"/>
            <a:t>, a </a:t>
          </a:r>
          <a:r>
            <a:rPr lang="en-US" sz="1700" b="1" i="1" kern="1200"/>
            <a:t>Naïve Bayes </a:t>
          </a:r>
          <a:r>
            <a:rPr lang="en-US" sz="1700" i="1" kern="1200"/>
            <a:t>classifier can identify the crop with the </a:t>
          </a:r>
          <a:r>
            <a:rPr lang="en-US" sz="1700" b="1" i="1" kern="1200"/>
            <a:t>highest expected success probability.</a:t>
          </a:r>
          <a:endParaRPr lang="en-US" sz="1700" b="1" kern="1200"/>
        </a:p>
      </dsp:txBody>
      <dsp:txXfrm>
        <a:off x="0" y="1378503"/>
        <a:ext cx="6113044" cy="1305160"/>
      </dsp:txXfrm>
    </dsp:sp>
    <dsp:sp modelId="{895D8610-0067-DE43-BEAA-BF5D0F8DF9B6}">
      <dsp:nvSpPr>
        <dsp:cNvPr id="0" name=""/>
        <dsp:cNvSpPr/>
      </dsp:nvSpPr>
      <dsp:spPr>
        <a:xfrm>
          <a:off x="0" y="2683664"/>
          <a:ext cx="611304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7759D-EC8C-D846-9344-D6F57213CF92}">
      <dsp:nvSpPr>
        <dsp:cNvPr id="0" name=""/>
        <dsp:cNvSpPr/>
      </dsp:nvSpPr>
      <dsp:spPr>
        <a:xfrm>
          <a:off x="0" y="2683664"/>
          <a:ext cx="6113044" cy="1457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Why it Matters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This project combines </a:t>
          </a:r>
          <a:r>
            <a:rPr lang="en-US" sz="1700" b="1" i="1" kern="1200"/>
            <a:t>probability theory</a:t>
          </a:r>
          <a:r>
            <a:rPr lang="en-US" sz="1700" i="1" kern="1200"/>
            <a:t> with </a:t>
          </a:r>
          <a:r>
            <a:rPr lang="en-US" sz="1700" b="1" i="1" kern="1200"/>
            <a:t>data interpretation, </a:t>
          </a:r>
          <a:r>
            <a:rPr lang="en-US" sz="1700" i="1" kern="1200"/>
            <a:t>two cornerstones of </a:t>
          </a:r>
          <a:r>
            <a:rPr lang="en-US" sz="1700" i="1" kern="1200">
              <a:solidFill>
                <a:srgbClr val="78FFFF"/>
              </a:solidFill>
            </a:rPr>
            <a:t>data science</a:t>
          </a:r>
          <a:r>
            <a:rPr lang="en-US" sz="1700" i="1" kern="1200"/>
            <a:t>, to turn environmental data into </a:t>
          </a:r>
          <a:r>
            <a:rPr lang="en-US" sz="1700" i="1" kern="1200">
              <a:solidFill>
                <a:schemeClr val="accent4">
                  <a:lumMod val="60000"/>
                  <a:lumOff val="40000"/>
                </a:schemeClr>
              </a:solidFill>
            </a:rPr>
            <a:t>practical, yield-oriented insights</a:t>
          </a:r>
          <a:r>
            <a:rPr lang="en-US" sz="1700" i="1" kern="1200"/>
            <a:t>. </a:t>
          </a:r>
        </a:p>
      </dsp:txBody>
      <dsp:txXfrm>
        <a:off x="0" y="2683664"/>
        <a:ext cx="6113044" cy="1457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9CA7C-AD5A-8D48-846E-0E528481645E}">
      <dsp:nvSpPr>
        <dsp:cNvPr id="0" name=""/>
        <dsp:cNvSpPr/>
      </dsp:nvSpPr>
      <dsp:spPr>
        <a:xfrm>
          <a:off x="0" y="1458"/>
          <a:ext cx="50484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DECD5-306F-9840-818A-ECEC021BFD10}">
      <dsp:nvSpPr>
        <dsp:cNvPr id="0" name=""/>
        <dsp:cNvSpPr/>
      </dsp:nvSpPr>
      <dsp:spPr>
        <a:xfrm>
          <a:off x="0" y="1458"/>
          <a:ext cx="5048471" cy="64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spc="0">
              <a:solidFill>
                <a:schemeClr val="bg1"/>
              </a:solidFill>
            </a:rPr>
            <a:t>Concept</a:t>
          </a:r>
          <a:br>
            <a:rPr lang="en-US" sz="1600" b="1" kern="1200" spc="0">
              <a:solidFill>
                <a:schemeClr val="bg1"/>
              </a:solidFill>
            </a:rPr>
          </a:br>
          <a:r>
            <a:rPr lang="en-US" sz="1600" i="1" kern="1200" spc="0">
              <a:solidFill>
                <a:schemeClr val="bg1"/>
              </a:solidFill>
            </a:rPr>
            <a:t>Soil and weather features influence optimal crop</a:t>
          </a:r>
          <a:r>
            <a:rPr lang="en-US" sz="1400" i="1" kern="1200" spc="0">
              <a:solidFill>
                <a:schemeClr val="bg1"/>
              </a:solidFill>
            </a:rPr>
            <a:t>.</a:t>
          </a:r>
          <a:endParaRPr lang="en-US" sz="1500" b="1" kern="1200" spc="0">
            <a:solidFill>
              <a:schemeClr val="bg1"/>
            </a:solidFill>
          </a:endParaRPr>
        </a:p>
      </dsp:txBody>
      <dsp:txXfrm>
        <a:off x="0" y="1458"/>
        <a:ext cx="5048471" cy="645583"/>
      </dsp:txXfrm>
    </dsp:sp>
    <dsp:sp modelId="{09E19319-4170-0C4D-BABC-6E219DDB7FB1}">
      <dsp:nvSpPr>
        <dsp:cNvPr id="0" name=""/>
        <dsp:cNvSpPr/>
      </dsp:nvSpPr>
      <dsp:spPr>
        <a:xfrm>
          <a:off x="0" y="647041"/>
          <a:ext cx="5048471" cy="0"/>
        </a:xfrm>
        <a:prstGeom prst="line">
          <a:avLst/>
        </a:prstGeom>
        <a:solidFill>
          <a:schemeClr val="accent4">
            <a:hueOff val="1329381"/>
            <a:satOff val="481"/>
            <a:lumOff val="-3921"/>
            <a:alphaOff val="0"/>
          </a:schemeClr>
        </a:solidFill>
        <a:ln w="19050" cap="rnd" cmpd="sng" algn="ctr">
          <a:solidFill>
            <a:schemeClr val="accent4">
              <a:hueOff val="1329381"/>
              <a:satOff val="481"/>
              <a:lumOff val="-3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3D5AB-697B-EA4D-9CC4-A301101F49AD}">
      <dsp:nvSpPr>
        <dsp:cNvPr id="0" name=""/>
        <dsp:cNvSpPr/>
      </dsp:nvSpPr>
      <dsp:spPr>
        <a:xfrm>
          <a:off x="0" y="647041"/>
          <a:ext cx="5048471" cy="1374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Feature List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chemeClr val="bg1"/>
              </a:solidFill>
            </a:rPr>
            <a:t>🧪 Soil Chemistry </a:t>
          </a:r>
          <a:r>
            <a:rPr lang="en-US" sz="1600" b="0" kern="1200" spc="-150">
              <a:solidFill>
                <a:schemeClr val="bg1"/>
              </a:solidFill>
            </a:rPr>
            <a:t>(</a:t>
          </a:r>
          <a:r>
            <a:rPr lang="en-US" sz="1600" b="0" i="1" kern="1200" spc="-150">
              <a:solidFill>
                <a:schemeClr val="bg1"/>
              </a:solidFill>
            </a:rPr>
            <a:t>Nitrogen, Phosphorus, Potassium, pH)</a:t>
          </a:r>
          <a:br>
            <a:rPr lang="en-US" sz="1600" b="0" kern="1200" spc="-15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🌡️ Temperature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💧 Humidity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☔ Rainfall</a:t>
          </a:r>
        </a:p>
      </dsp:txBody>
      <dsp:txXfrm>
        <a:off x="0" y="647041"/>
        <a:ext cx="5048471" cy="1374272"/>
      </dsp:txXfrm>
    </dsp:sp>
    <dsp:sp modelId="{CEFC1188-9846-7E41-9157-70226A4F54A8}">
      <dsp:nvSpPr>
        <dsp:cNvPr id="0" name=""/>
        <dsp:cNvSpPr/>
      </dsp:nvSpPr>
      <dsp:spPr>
        <a:xfrm>
          <a:off x="0" y="2021314"/>
          <a:ext cx="5048471" cy="0"/>
        </a:xfrm>
        <a:prstGeom prst="line">
          <a:avLst/>
        </a:prstGeom>
        <a:solidFill>
          <a:schemeClr val="accent4">
            <a:hueOff val="2658762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2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5A651-F48F-B346-8FE4-1B10EF77CAEA}">
      <dsp:nvSpPr>
        <dsp:cNvPr id="0" name=""/>
        <dsp:cNvSpPr/>
      </dsp:nvSpPr>
      <dsp:spPr>
        <a:xfrm>
          <a:off x="0" y="2021314"/>
          <a:ext cx="5048471" cy="757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bg1"/>
              </a:solidFill>
            </a:rPr>
            <a:t>Decision: Rice/Maize</a:t>
          </a:r>
        </a:p>
      </dsp:txBody>
      <dsp:txXfrm>
        <a:off x="0" y="2021314"/>
        <a:ext cx="5048471" cy="7576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9CA7C-AD5A-8D48-846E-0E528481645E}">
      <dsp:nvSpPr>
        <dsp:cNvPr id="0" name=""/>
        <dsp:cNvSpPr/>
      </dsp:nvSpPr>
      <dsp:spPr>
        <a:xfrm>
          <a:off x="0" y="1458"/>
          <a:ext cx="49874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DECD5-306F-9840-818A-ECEC021BFD10}">
      <dsp:nvSpPr>
        <dsp:cNvPr id="0" name=""/>
        <dsp:cNvSpPr/>
      </dsp:nvSpPr>
      <dsp:spPr>
        <a:xfrm>
          <a:off x="0" y="1458"/>
          <a:ext cx="4987497" cy="64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Concept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i="1" kern="1200">
              <a:solidFill>
                <a:schemeClr val="bg1"/>
              </a:solidFill>
            </a:rPr>
            <a:t>Conditions influence the chance of playing.</a:t>
          </a:r>
          <a:endParaRPr lang="en-US" sz="1600" b="0" kern="1200">
            <a:solidFill>
              <a:schemeClr val="bg1"/>
            </a:solidFill>
          </a:endParaRPr>
        </a:p>
      </dsp:txBody>
      <dsp:txXfrm>
        <a:off x="0" y="1458"/>
        <a:ext cx="4987497" cy="645583"/>
      </dsp:txXfrm>
    </dsp:sp>
    <dsp:sp modelId="{09E19319-4170-0C4D-BABC-6E219DDB7FB1}">
      <dsp:nvSpPr>
        <dsp:cNvPr id="0" name=""/>
        <dsp:cNvSpPr/>
      </dsp:nvSpPr>
      <dsp:spPr>
        <a:xfrm>
          <a:off x="0" y="647041"/>
          <a:ext cx="4987497" cy="0"/>
        </a:xfrm>
        <a:prstGeom prst="lin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3D5AB-697B-EA4D-9CC4-A301101F49AD}">
      <dsp:nvSpPr>
        <dsp:cNvPr id="0" name=""/>
        <dsp:cNvSpPr/>
      </dsp:nvSpPr>
      <dsp:spPr>
        <a:xfrm>
          <a:off x="0" y="647041"/>
          <a:ext cx="4987497" cy="1374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Feature List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chemeClr val="bg1"/>
              </a:solidFill>
            </a:rPr>
            <a:t>☀️ Outlook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🌡️ Temperature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💧 Humidity</a:t>
          </a:r>
          <a:br>
            <a:rPr lang="en-US" sz="1600" b="0" kern="1200">
              <a:solidFill>
                <a:schemeClr val="bg1"/>
              </a:solidFill>
            </a:rPr>
          </a:br>
          <a:r>
            <a:rPr lang="en-US" sz="1600" b="0" kern="1200">
              <a:solidFill>
                <a:schemeClr val="bg1"/>
              </a:solidFill>
            </a:rPr>
            <a:t>💨 Wind</a:t>
          </a:r>
        </a:p>
      </dsp:txBody>
      <dsp:txXfrm>
        <a:off x="0" y="647041"/>
        <a:ext cx="4987497" cy="1374272"/>
      </dsp:txXfrm>
    </dsp:sp>
    <dsp:sp modelId="{CEFC1188-9846-7E41-9157-70226A4F54A8}">
      <dsp:nvSpPr>
        <dsp:cNvPr id="0" name=""/>
        <dsp:cNvSpPr/>
      </dsp:nvSpPr>
      <dsp:spPr>
        <a:xfrm>
          <a:off x="0" y="2021314"/>
          <a:ext cx="4987497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5A651-F48F-B346-8FE4-1B10EF77CAEA}">
      <dsp:nvSpPr>
        <dsp:cNvPr id="0" name=""/>
        <dsp:cNvSpPr/>
      </dsp:nvSpPr>
      <dsp:spPr>
        <a:xfrm>
          <a:off x="0" y="2021314"/>
          <a:ext cx="4987497" cy="757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bg1"/>
              </a:solidFill>
            </a:rPr>
            <a:t>Decision: Play/Don’t Play</a:t>
          </a:r>
        </a:p>
      </dsp:txBody>
      <dsp:txXfrm>
        <a:off x="0" y="2021314"/>
        <a:ext cx="4987497" cy="757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7713-99AD-6D46-A566-FED2128D7DD7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207A5-7ABB-FF46-A028-6125ABB6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82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Noah: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started with a question — what if we could take something as old as farming, and pair it with something as modern as data science?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a simple algorithm, like Naïve Bayes, help farmers predict which crops will thrive based on their soil and climate?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what we set out to explore.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1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Debasis: 1. Finally, we </a:t>
            </a:r>
            <a:r>
              <a:rPr lang="en-US" b="1" dirty="0"/>
              <a:t>visualized</a:t>
            </a:r>
            <a:r>
              <a:rPr lang="en-US" dirty="0"/>
              <a:t> the dataset </a:t>
            </a:r>
            <a:r>
              <a:rPr lang="en-US" b="1" dirty="0"/>
              <a:t>to check</a:t>
            </a:r>
            <a:r>
              <a:rPr lang="en-US" dirty="0"/>
              <a:t> that the </a:t>
            </a:r>
            <a:r>
              <a:rPr lang="en-US" b="1" dirty="0"/>
              <a:t>model’s logic matches the actual data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2. The plots show</a:t>
            </a:r>
            <a:r>
              <a:rPr lang="en-US" b="1" dirty="0"/>
              <a:t> Rice dominating higher rainfall and humidity regions</a:t>
            </a:r>
            <a:r>
              <a:rPr lang="en-US" dirty="0"/>
              <a:t>, while Maize appears in lower-rainfall, slightly acidic areas.</a:t>
            </a:r>
            <a:br>
              <a:rPr lang="en-US" dirty="0">
                <a:cs typeface="+mn-lt"/>
              </a:rPr>
            </a:br>
            <a:r>
              <a:rPr lang="en-US" dirty="0"/>
              <a:t>3. These visual patterns </a:t>
            </a:r>
            <a:r>
              <a:rPr lang="en-US" b="1" dirty="0"/>
              <a:t>validate</a:t>
            </a:r>
            <a:r>
              <a:rPr lang="en-US" dirty="0"/>
              <a:t> that our </a:t>
            </a:r>
            <a:r>
              <a:rPr lang="en-US" b="1" dirty="0"/>
              <a:t>dataset and probability model agree closely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4. It’s a good reminder that in </a:t>
            </a:r>
            <a:r>
              <a:rPr lang="en-US" b="1" dirty="0"/>
              <a:t>machine learning</a:t>
            </a:r>
            <a:r>
              <a:rPr lang="en-US" dirty="0"/>
              <a:t>, visual checks often confirm whether the </a:t>
            </a:r>
            <a:r>
              <a:rPr lang="en-US" b="1" dirty="0"/>
              <a:t>math truly reflects real-world behavior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Noah: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we had the math working by hand, we built the same thing in Python.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the exact same data: fifteen samples, nine rice, six maize.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 we ran it… the model gave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 results.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prediction matched perfectly.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how we knew the logic worked.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4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we saw the model worked… we wanted to push it.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happens when we scale it up: when we feed it more data, more crops, more complexity?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built a version that could handle the entire dataset: fourteen crops, fourteen hundred samples.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here’s what happened.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almost no training data, twelve samples total, the accuracy barely changed.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Ninety-eight percent.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just… refused to fail.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when we realized maybe the problem wasn’t the model.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it was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scaling the model, accuracy stayed almost perfect, even with way fewer training samples.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plotted the data to see why.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Turns out, the crops are almost perfectly separated.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sits in its own zone, and Potassium alone basically predicts the crop.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model wasn’t really learning, it was just spotting clean boundaries.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real-world data, those overlaps would bring accuracy closer to 70–80%.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end, that near-perfect score told us more about how clean the dataset was than how smart the model was.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93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Sahithi: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MULTIPLE ALGORITHM APPROACH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 to handle numerous variables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in noisy environments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optimal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significantly impact crop performance and productivity. </a:t>
            </a:r>
          </a:p>
          <a:p>
            <a:pPr marL="171450" indent="-171450">
              <a:buFontTx/>
              <a:buChar char="-"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</a:t>
            </a:r>
            <a:r>
              <a:rPr lang="en-US"/>
              <a:t>What percentage of total predictions were correct.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= </a:t>
            </a:r>
            <a:r>
              <a:rPr lang="en-US" b="1"/>
              <a:t>When the model predicts </a:t>
            </a:r>
            <a:r>
              <a:rPr lang="en-US" b="1" i="1"/>
              <a:t>positive</a:t>
            </a:r>
            <a:r>
              <a:rPr lang="en-US" b="1"/>
              <a:t>, how often is it correct?</a:t>
            </a:r>
          </a:p>
          <a:p>
            <a:pPr marL="628650" lvl="1" indent="-171450">
              <a:buFontTx/>
              <a:buChar char="-"/>
            </a:pPr>
            <a:r>
              <a:rPr lang="en-US"/>
              <a:t>Measures </a:t>
            </a:r>
            <a:r>
              <a:rPr lang="en-US" b="1"/>
              <a:t>quality</a:t>
            </a:r>
            <a:r>
              <a:rPr lang="en-US"/>
              <a:t> of positive predictions.</a:t>
            </a:r>
          </a:p>
          <a:p>
            <a:pPr marL="171450" indent="-171450">
              <a:buFontTx/>
              <a:buChar char="-"/>
            </a:pPr>
            <a:r>
              <a:rPr lang="en-US" b="1"/>
              <a:t>R = Out of all actual positives, how many did the model correctly detect?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Sahithi: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Sahithi::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2050, the world will need about fifty percent more food.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every year, we’re losing farmland to urban sprawl and erosion… and the soil we still have is getting weaker.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then, there’s the climate.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 droughts. Heavier rain.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Yields that swing harder than ever before.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margin for error in farming is shrinking fast…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every decision now matters more than it ever has.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7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AD93-015E-9C15-D679-C20D7A1E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70DD7-F362-91B4-FEAF-4828C0832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6104D-63DA-2155-6AEA-CF71490D5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The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 isn’t just producing more food, it’s producing it smarter.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Farmers everywhere are being asked to yield more with fewer resources.</a:t>
            </a:r>
            <a:endParaRPr lang="en-US" sz="1200" kern="120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either keep forcing the land with chemicals… or start listening to what the data tells us.</a:t>
            </a:r>
            <a:endParaRPr lang="en-US" sz="1200" kern="1200">
              <a:solidFill>
                <a:schemeClr val="tx1"/>
              </a:solidFill>
              <a:effectLst/>
              <a:latin typeface="+mn-lt"/>
            </a:endParaRP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motivation was to see how even the simplest model, Naïve Bayes, could make that insight real.</a:t>
            </a:r>
            <a:endParaRPr lang="en-US" sz="1200" kern="120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BAD41-D7C4-F994-65F6-FD66A0DC0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Sahithi: We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began with a focused question: given measurable soil and weather features,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Naïve Bayes help farmers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the crop with the best yield potential? We’re testing that on rice and maize first; a controlled pilot for a broader system.</a:t>
            </a:r>
          </a:p>
          <a:p>
            <a:pPr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-maximize yield</a:t>
            </a:r>
          </a:p>
          <a:p>
            <a:pPr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-Soil chemistry and climate variables</a:t>
            </a:r>
          </a:p>
          <a:p>
            <a:pPr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-Highest expected success probability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Sahithi: </a:t>
            </a:r>
          </a:p>
          <a:p>
            <a:endParaRPr lang="en-US"/>
          </a:p>
          <a:p>
            <a:r>
              <a:rPr lang="en-US"/>
              <a:t>SIMPLE PROBABILY BASED CLASSIFIER</a:t>
            </a:r>
          </a:p>
          <a:p>
            <a:endParaRPr lang="en-US"/>
          </a:p>
          <a:p>
            <a:r>
              <a:rPr lang="en-US"/>
              <a:t>-predicts the highest probable outcome</a:t>
            </a:r>
          </a:p>
          <a:p>
            <a:endParaRPr lang="en-US"/>
          </a:p>
          <a:p>
            <a:r>
              <a:rPr lang="en-US"/>
              <a:t>- Assuming that all features are independent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Debasis: 1.Here’s the small dataset we used to train our Naive Bayes model.</a:t>
            </a:r>
            <a:br>
              <a:rPr lang="en-US">
                <a:cs typeface="+mn-lt"/>
              </a:rPr>
            </a:br>
            <a:r>
              <a:rPr lang="en-US"/>
              <a:t>2. We selected just 15 samples , </a:t>
            </a:r>
            <a:r>
              <a:rPr lang="en-US" b="1"/>
              <a:t>9 for Rice and 6 for Maize</a:t>
            </a:r>
            <a:r>
              <a:rPr lang="en-US"/>
              <a:t>, taken from a </a:t>
            </a:r>
            <a:r>
              <a:rPr lang="en-US" b="1"/>
              <a:t>larger agricultural dataset</a:t>
            </a:r>
            <a:r>
              <a:rPr lang="en-US"/>
              <a:t>. From Kaggle.</a:t>
            </a:r>
            <a:br>
              <a:rPr lang="en-US">
                <a:cs typeface="+mn-lt"/>
              </a:rPr>
            </a:br>
            <a:r>
              <a:rPr lang="en-US"/>
              <a:t>3. Each row records </a:t>
            </a:r>
            <a:r>
              <a:rPr lang="en-US" b="1"/>
              <a:t>seven key environmental </a:t>
            </a:r>
            <a:r>
              <a:rPr lang="en-US"/>
              <a:t>features: Nitrogen, Phosphorus, Potassium, Temperature, Humidity, pH, and Rainfall.</a:t>
            </a:r>
            <a:br>
              <a:rPr lang="en-US">
                <a:cs typeface="+mn-lt"/>
              </a:rPr>
            </a:br>
            <a:r>
              <a:rPr lang="en-US"/>
              <a:t>4. The data is realistic: Rice entries naturally show higher humidity and rainfall, while Maize appears in more moderate conditions.</a:t>
            </a:r>
            <a:br>
              <a:rPr lang="en-US">
                <a:cs typeface="+mn-lt"/>
              </a:rPr>
            </a:br>
            <a:r>
              <a:rPr lang="en-US"/>
              <a:t>5. Using a small, interpretable dataset let us compute </a:t>
            </a:r>
            <a:r>
              <a:rPr lang="en-US" b="1"/>
              <a:t>everything manually</a:t>
            </a:r>
            <a:r>
              <a:rPr lang="en-US"/>
              <a:t> first, which helped verify our model’s logic before </a:t>
            </a:r>
            <a:r>
              <a:rPr lang="en-US" b="1"/>
              <a:t>scaling it up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7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Debasis: 1.Since Naive Bayes works best with categorical data, we began by </a:t>
            </a:r>
            <a:r>
              <a:rPr lang="en-US" b="1"/>
              <a:t>categorizing the continuous features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2. Each numerical variable was grouped into three levels — </a:t>
            </a:r>
            <a:r>
              <a:rPr lang="en-US" b="1"/>
              <a:t>low, medium, and high</a:t>
            </a:r>
            <a:r>
              <a:rPr lang="en-US"/>
              <a:t> — using </a:t>
            </a:r>
            <a:r>
              <a:rPr lang="en-US" b="1"/>
              <a:t>tercile-based thresholds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3. For example, a Nitrogen value of 90 was categorized as </a:t>
            </a:r>
            <a:r>
              <a:rPr lang="en-US" b="1"/>
              <a:t>High N</a:t>
            </a:r>
            <a:r>
              <a:rPr lang="en-US"/>
              <a:t>, a temperature of 23 °C as </a:t>
            </a:r>
            <a:r>
              <a:rPr lang="en-US" b="1"/>
              <a:t>Temperate</a:t>
            </a:r>
            <a:r>
              <a:rPr lang="en-US"/>
              <a:t>, and rainfall around 250 mm as </a:t>
            </a:r>
            <a:r>
              <a:rPr lang="en-US" b="1"/>
              <a:t>High Rainfall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4. This process allowed us to calculate conditional probabilities more effectively.</a:t>
            </a:r>
            <a:br>
              <a:rPr lang="en-US">
                <a:cs typeface="+mn-lt"/>
              </a:rPr>
            </a:br>
            <a:r>
              <a:rPr lang="en-US"/>
              <a:t>5.It also made the model more straightforward — helping farmers interpret the results using familiar terms like </a:t>
            </a:r>
            <a:r>
              <a:rPr lang="en-US" i="1"/>
              <a:t>High Rainfall, </a:t>
            </a:r>
            <a:r>
              <a:rPr lang="en-US"/>
              <a:t>instead of raw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Debasis: 1. </a:t>
            </a:r>
            <a:r>
              <a:rPr lang="en-US"/>
              <a:t>This slide connects the mathematical foundation behind the model. </a:t>
            </a:r>
            <a:r>
              <a:rPr lang="en-US" b="1"/>
              <a:t>Bayes’ Theorem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2. It combines </a:t>
            </a:r>
            <a:r>
              <a:rPr lang="en-US" b="1"/>
              <a:t>prior knowledge</a:t>
            </a:r>
            <a:r>
              <a:rPr lang="en-US"/>
              <a:t>, such as how each crop has performed in the past, with </a:t>
            </a:r>
            <a:r>
              <a:rPr lang="en-US" b="1"/>
              <a:t>new evidence</a:t>
            </a:r>
            <a:r>
              <a:rPr lang="en-US"/>
              <a:t> like current soil nutrients, temperature, humidity, and rainfall.</a:t>
            </a:r>
            <a:br>
              <a:rPr lang="en-US">
                <a:cs typeface="+mn-lt"/>
              </a:rPr>
            </a:br>
            <a:r>
              <a:rPr lang="en-US"/>
              <a:t>3. By updating these probabilities, the model continuously refines its understanding of which crop is most likely to perform best under present conditions.</a:t>
            </a:r>
            <a:br>
              <a:rPr lang="en-US">
                <a:cs typeface="+mn-lt"/>
              </a:rPr>
            </a:br>
            <a:r>
              <a:rPr lang="en-US"/>
              <a:t>4. In simple terms, Bayes’ Theorem turns probability into </a:t>
            </a:r>
            <a:r>
              <a:rPr lang="en-US" b="1"/>
              <a:t>insight</a:t>
            </a:r>
            <a:r>
              <a:rPr lang="en-US"/>
              <a:t> — helping us make smarter, data-driven crop decisions that evolve as new information becomes available.</a:t>
            </a:r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7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Debasis: 1. Using Bayes’ Theorem, we computed the posterior probabilities for each crop.</a:t>
            </a:r>
            <a:br>
              <a:rPr lang="en-US">
                <a:cs typeface="+mn-lt"/>
              </a:rPr>
            </a:br>
            <a:r>
              <a:rPr lang="en-US"/>
              <a:t>2. Each probability equals the prior multiplied by all feature-wise conditionals.</a:t>
            </a:r>
            <a:br>
              <a:rPr lang="en-US">
                <a:cs typeface="+mn-lt"/>
              </a:rPr>
            </a:br>
            <a:r>
              <a:rPr lang="en-US"/>
              <a:t>3. After normalization so the total equals 1, we got: P(Rice | Cond) ≈ 0.97 and P(Maize | Cond) ≈ 0.02.</a:t>
            </a:r>
            <a:br>
              <a:rPr lang="en-US">
                <a:cs typeface="+mn-lt"/>
              </a:rPr>
            </a:br>
            <a:r>
              <a:rPr lang="en-US"/>
              <a:t>4. That means, under these environmental conditions, the model clearly favors Rice as the optimal crop.</a:t>
            </a:r>
            <a:br>
              <a:rPr lang="en-US">
                <a:cs typeface="+mn-lt"/>
              </a:rPr>
            </a:br>
            <a:r>
              <a:rPr lang="en-US"/>
              <a:t>5. This aligns perfectly with agricultural reasoning — Rice thrives in humid, high-rainfall zones, while Maize prefers moderate climates.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07A5-7ABB-FF46-A028-6125ABB6E0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63D41-316E-913B-5173-7C73AF5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318862-13B6-B14B-FCD1-ED370239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B5332F-E279-55F4-F0C0-0D830BD2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DD9D3B-4B99-89DC-4B35-BD689B01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2.xml"/><Relationship Id="rId12" Type="http://schemas.openxmlformats.org/officeDocument/2006/relationships/diagramData" Target="../diagrams/data3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diagramColors" Target="../diagrams/colors3.xml"/><Relationship Id="rId10" Type="http://schemas.microsoft.com/office/2007/relationships/diagramDrawing" Target="../diagrams/drawing2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6BCC-2448-4764-B134-A49018391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47642"/>
            <a:ext cx="8825658" cy="33295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entury Gothic"/>
              </a:rPr>
              <a:t>MACHINE LEARNING FOR </a:t>
            </a:r>
            <a:br>
              <a:rPr lang="en-US" sz="3600" dirty="0">
                <a:solidFill>
                  <a:schemeClr val="tx1"/>
                </a:solidFill>
                <a:latin typeface="Century Gothic"/>
              </a:rPr>
            </a:br>
            <a:r>
              <a:rPr lang="en-US" sz="4400" dirty="0">
                <a:solidFill>
                  <a:schemeClr val="tx1"/>
                </a:solidFill>
                <a:latin typeface="Century Gothic"/>
              </a:rPr>
              <a:t>SMARTER CROP PLANNING</a:t>
            </a:r>
            <a:endParaRPr lang="en-US" sz="8000" dirty="0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13BB-C831-1A23-7A40-B52A3805E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Debasis Pani, Noah Sprenger, Sahithi </a:t>
            </a:r>
            <a:r>
              <a:rPr lang="en-US" dirty="0" err="1"/>
              <a:t>Challapalli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2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9B34-6DA0-CEE7-CEE8-00011699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8" y="538506"/>
            <a:ext cx="4795482" cy="1641987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</a:rPr>
              <a:t>Visualization: </a:t>
            </a:r>
            <a:r>
              <a:rPr lang="en-US" b="1" i="0" u="none" strike="noStrike">
                <a:effectLst/>
              </a:rPr>
              <a:t>Seeing the Data</a:t>
            </a:r>
            <a:endParaRPr lang="en-AE" b="1"/>
          </a:p>
        </p:txBody>
      </p:sp>
      <p:pic>
        <p:nvPicPr>
          <p:cNvPr id="5" name="Picture 4" descr="A chart of distribution of value&#10;&#10;AI-generated content may be incorrect.">
            <a:extLst>
              <a:ext uri="{FF2B5EF4-FFF2-40B4-BE49-F238E27FC236}">
                <a16:creationId xmlns:a16="http://schemas.microsoft.com/office/drawing/2014/main" id="{B2EBF4A9-FEB9-E691-F54F-8598464B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50"/>
          <a:stretch>
            <a:fillRect/>
          </a:stretch>
        </p:blipFill>
        <p:spPr>
          <a:xfrm>
            <a:off x="5539409" y="1140196"/>
            <a:ext cx="6003661" cy="54400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CFBC-9CD3-B349-A7B7-8FBCD44F9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8" y="2180493"/>
            <a:ext cx="4270663" cy="3809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charset="2"/>
              <a:buChar char="o"/>
            </a:pP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After completing the calculations, we visualized the data to verify if it aligned with our probability results.</a:t>
            </a:r>
            <a:endParaRPr lang="en-US" dirty="0"/>
          </a:p>
          <a:p>
            <a:pPr>
              <a:buFont typeface="Courier New" charset="2"/>
              <a:buChar char="o"/>
            </a:pP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The rainfall distribution showed </a:t>
            </a:r>
            <a:r>
              <a:rPr lang="en-US" sz="1600" b="1" i="0" u="none" strike="noStrike" dirty="0">
                <a:effectLst/>
                <a:latin typeface="Century Gothic" panose="020B0502020202020204" pitchFamily="34" charset="0"/>
              </a:rPr>
              <a:t>Rice thriving in higher rainfall zones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, while </a:t>
            </a:r>
            <a:r>
              <a:rPr lang="en-US" sz="1600" b="1" i="0" u="none" strike="noStrike" dirty="0">
                <a:effectLst/>
                <a:latin typeface="Century Gothic" panose="020B0502020202020204" pitchFamily="34" charset="0"/>
              </a:rPr>
              <a:t>Maize dominated moderate regions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.</a:t>
            </a:r>
          </a:p>
          <a:p>
            <a:pPr>
              <a:buFont typeface="Courier New" charset="2"/>
              <a:buChar char="o"/>
            </a:pP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Likewise, </a:t>
            </a:r>
            <a:r>
              <a:rPr lang="en-US" sz="1600" b="1" i="0" u="none" strike="noStrike" dirty="0">
                <a:effectLst/>
                <a:latin typeface="Century Gothic" panose="020B0502020202020204" pitchFamily="34" charset="0"/>
              </a:rPr>
              <a:t>Rice correlated with higher humidity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, whereas </a:t>
            </a:r>
            <a:r>
              <a:rPr lang="en-US" sz="1600" b="1" i="0" u="none" strike="noStrike" dirty="0">
                <a:effectLst/>
                <a:latin typeface="Century Gothic" panose="020B0502020202020204" pitchFamily="34" charset="0"/>
              </a:rPr>
              <a:t>Maize preferred slightly acidic pH conditions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.</a:t>
            </a:r>
          </a:p>
          <a:p>
            <a:pPr>
              <a:buFont typeface="Courier New" charset="2"/>
              <a:buChar char="o"/>
            </a:pP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Thes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  <a:ea typeface="Calibri"/>
                <a:cs typeface="Calibri"/>
              </a:rPr>
              <a:t>e visual patterns v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alidated that our </a:t>
            </a:r>
            <a:r>
              <a:rPr lang="en-US" sz="1600" b="1" i="0" u="none" strike="noStrike" dirty="0">
                <a:effectLst/>
                <a:latin typeface="Century Gothic" panose="020B0502020202020204" pitchFamily="34" charset="0"/>
              </a:rPr>
              <a:t>dataset and model were in strong agreement</a:t>
            </a:r>
            <a:r>
              <a:rPr lang="en-US" sz="1600" b="0" i="0" u="none" strike="noStrike" dirty="0">
                <a:effectLst/>
                <a:latin typeface="Century Gothic" panose="020B0502020202020204" pitchFamily="34" charset="0"/>
              </a:rPr>
              <a:t>.</a:t>
            </a:r>
            <a:endParaRPr lang="en-US" sz="1700" b="0" i="0" u="none" strike="noStrike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8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5126FA-876A-474E-E4E3-E4A0588B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168" y="1325587"/>
            <a:ext cx="4358074" cy="26656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24525-193E-E879-1C8B-F6697F15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55" y="615864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F5D9-24B6-EA5B-B610-6238FC29B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56" y="1530390"/>
            <a:ext cx="6533766" cy="36969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Courier New" charset="2"/>
              <a:buChar char="o"/>
            </a:pPr>
            <a:r>
              <a:rPr lang="en-US" sz="1600" dirty="0"/>
              <a:t>Implemented a </a:t>
            </a:r>
            <a:r>
              <a:rPr lang="en-US" sz="1600" b="1" dirty="0"/>
              <a:t>Naïve Bayes classifier </a:t>
            </a:r>
            <a:r>
              <a:rPr lang="en-US" sz="1600" dirty="0"/>
              <a:t>using </a:t>
            </a:r>
            <a:r>
              <a:rPr lang="en-US" sz="1600" dirty="0">
                <a:latin typeface="Monaco" pitchFamily="2" charset="77"/>
              </a:rPr>
              <a:t>GaussianNB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/>
              <a:t>from </a:t>
            </a:r>
            <a:r>
              <a:rPr lang="en-US" sz="1600" i="1" dirty="0"/>
              <a:t>scikit-learn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Courier New" charset="2"/>
              <a:buChar char="o"/>
            </a:pPr>
            <a:r>
              <a:rPr lang="en-US" sz="1600" dirty="0"/>
              <a:t>Followed a standard</a:t>
            </a:r>
            <a:r>
              <a:rPr lang="en-US" sz="1600" b="1" dirty="0"/>
              <a:t> data-science workflow:</a:t>
            </a:r>
            <a:br>
              <a:rPr lang="en-US" sz="1600" b="1" dirty="0"/>
            </a:br>
            <a:r>
              <a:rPr lang="en-US" sz="1600" b="1" dirty="0"/>
              <a:t>	</a:t>
            </a:r>
            <a:r>
              <a:rPr 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preparation → encoding → training → prediction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Courier New" charset="2"/>
              <a:buChar char="o"/>
            </a:pPr>
            <a:r>
              <a:rPr lang="en-US" sz="1600" dirty="0"/>
              <a:t>Used the </a:t>
            </a:r>
            <a:r>
              <a:rPr lang="en-US" sz="1600" b="1" dirty="0"/>
              <a:t>same 15-sample dataset </a:t>
            </a:r>
            <a:r>
              <a:rPr lang="en-US" sz="1600" dirty="0"/>
              <a:t>as in the manual example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(9 rice, 6 maize)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Courier New" charset="2"/>
              <a:buChar char="o"/>
            </a:pPr>
            <a:r>
              <a:rPr lang="en-US" sz="1600" dirty="0"/>
              <a:t>7 Input features: 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P, K, temperature, humidity, pH, and rainfall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Courier New" charset="2"/>
              <a:buChar char="o"/>
            </a:pPr>
            <a:r>
              <a:rPr lang="en-US" sz="1600" dirty="0"/>
              <a:t>Crop labels were numerically encoded for model compatibility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1443CB7-ECAE-D91E-06D9-E64A3939E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5785" y="3893533"/>
            <a:ext cx="5451627" cy="29166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F8F7F6-1050-7E42-4BB2-A89BF9D8D56A}"/>
              </a:ext>
            </a:extLst>
          </p:cNvPr>
          <p:cNvSpPr txBox="1"/>
          <p:nvPr/>
        </p:nvSpPr>
        <p:spPr>
          <a:xfrm>
            <a:off x="991619" y="4941538"/>
            <a:ext cx="521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model produced </a:t>
            </a:r>
            <a:r>
              <a:rPr lang="en-US" b="1" dirty="0"/>
              <a:t>identical predictions</a:t>
            </a:r>
            <a:r>
              <a:rPr lang="en-US" dirty="0"/>
              <a:t> to manual calculation, confirming the logic translated correctly into code</a:t>
            </a:r>
          </a:p>
          <a:p>
            <a:pPr algn="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C3EF03-2122-E4AF-E5A1-54755C6DCC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170" y="4199574"/>
            <a:ext cx="4021340" cy="2304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52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F097B-861F-55D6-CDB6-13051086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39330"/>
            <a:ext cx="9404723" cy="550320"/>
          </a:xfrm>
        </p:spPr>
        <p:txBody>
          <a:bodyPr/>
          <a:lstStyle/>
          <a:p>
            <a:r>
              <a:rPr lang="en-US" sz="3200" b="1" dirty="0"/>
              <a:t>Scaling and Testing the Model</a:t>
            </a:r>
          </a:p>
        </p:txBody>
      </p:sp>
      <p:pic>
        <p:nvPicPr>
          <p:cNvPr id="5" name="Picture 4" descr="A close-up of a test&#10;&#10;AI-generated content may be incorrect.">
            <a:extLst>
              <a:ext uri="{FF2B5EF4-FFF2-40B4-BE49-F238E27FC236}">
                <a16:creationId xmlns:a16="http://schemas.microsoft.com/office/drawing/2014/main" id="{82DD0907-33C8-6D67-5157-F7E35869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3" y="7555824"/>
            <a:ext cx="5196313" cy="1505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30520A2B-568F-D67A-F330-F53B641AE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0640" y="7332509"/>
            <a:ext cx="4963533" cy="460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C9FBD-3DC2-B8CA-6469-F2401C911875}"/>
              </a:ext>
            </a:extLst>
          </p:cNvPr>
          <p:cNvSpPr txBox="1"/>
          <p:nvPr/>
        </p:nvSpPr>
        <p:spPr>
          <a:xfrm>
            <a:off x="4404511" y="1109005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Inputs: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C7D44-994E-7306-2551-EC4F0D812100}"/>
              </a:ext>
            </a:extLst>
          </p:cNvPr>
          <p:cNvSpPr txBox="1"/>
          <p:nvPr/>
        </p:nvSpPr>
        <p:spPr>
          <a:xfrm>
            <a:off x="4813408" y="1045353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Results: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E097A-9E6E-7AEB-AE01-DE5111283C72}"/>
              </a:ext>
            </a:extLst>
          </p:cNvPr>
          <p:cNvSpPr txBox="1"/>
          <p:nvPr/>
        </p:nvSpPr>
        <p:spPr>
          <a:xfrm>
            <a:off x="7452677" y="9634509"/>
            <a:ext cx="5196313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endParaRPr lang="en-US" b="1" dirty="0">
              <a:effectLst/>
              <a:latin typeface="+mj-lt"/>
            </a:endParaRPr>
          </a:p>
          <a:p>
            <a:pPr>
              <a:spcAft>
                <a:spcPts val="600"/>
              </a:spcAft>
              <a:buNone/>
            </a:pPr>
            <a:r>
              <a:rPr lang="en-US" b="1" dirty="0">
                <a:effectLst/>
                <a:latin typeface="+mj-lt"/>
              </a:rPr>
              <a:t>Data Processing</a:t>
            </a:r>
            <a:r>
              <a:rPr lang="en-US" b="0" dirty="0">
                <a:effectLst/>
                <a:latin typeface="+mj-lt"/>
              </a:rPr>
              <a:t>: Used </a:t>
            </a:r>
            <a:r>
              <a:rPr lang="en-US" b="0" i="1" dirty="0">
                <a:effectLst/>
                <a:latin typeface="+mj-lt"/>
              </a:rPr>
              <a:t>pandas</a:t>
            </a:r>
            <a:r>
              <a:rPr lang="en-US" b="0" dirty="0">
                <a:effectLst/>
                <a:latin typeface="+mj-lt"/>
              </a:rPr>
              <a:t> to load and manage crop dataset (1400 samples, 7 features)</a:t>
            </a:r>
          </a:p>
          <a:p>
            <a:pPr>
              <a:spcAft>
                <a:spcPts val="600"/>
              </a:spcAft>
              <a:buNone/>
            </a:pPr>
            <a:r>
              <a:rPr lang="en-US" b="1" dirty="0">
                <a:effectLst/>
                <a:latin typeface="+mj-lt"/>
              </a:rPr>
              <a:t>Model</a:t>
            </a:r>
            <a:r>
              <a:rPr lang="en-US" b="0" dirty="0">
                <a:effectLst/>
                <a:latin typeface="+mj-lt"/>
              </a:rPr>
              <a:t>: Gaussian Naive Bayes classifier from </a:t>
            </a:r>
            <a:r>
              <a:rPr lang="en-US" i="1" dirty="0" err="1">
                <a:latin typeface="+mj-lt"/>
              </a:rPr>
              <a:t>sklearn</a:t>
            </a:r>
            <a:r>
              <a:rPr lang="en-US" b="0" dirty="0">
                <a:effectLst/>
                <a:latin typeface="+mj-lt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b="1" dirty="0">
                <a:effectLst/>
                <a:latin typeface="+mj-lt"/>
              </a:rPr>
              <a:t>Features</a:t>
            </a:r>
            <a:r>
              <a:rPr lang="en-US" b="0" dirty="0">
                <a:effectLst/>
                <a:latin typeface="+mj-lt"/>
              </a:rPr>
              <a:t>: </a:t>
            </a:r>
            <a:br>
              <a:rPr lang="en-US" b="0" dirty="0">
                <a:effectLst/>
                <a:latin typeface="+mj-lt"/>
              </a:rPr>
            </a:br>
            <a:r>
              <a:rPr lang="en-US" b="0" dirty="0">
                <a:effectLst/>
                <a:latin typeface="+mj-lt"/>
              </a:rPr>
              <a:t>7 soil/environmental features (N, P, K, temperature, humidity, pH, rainfall)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8657A28-B050-08F2-93C9-4B9F5ECE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5953" y="9414784"/>
            <a:ext cx="4502579" cy="28161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We expanded from the 15-row subset to the full 1,400-sample dataset to see how </a:t>
            </a:r>
            <a:r>
              <a:rPr lang="en-US" sz="1700" b="1" dirty="0"/>
              <a:t>a more programmatic implementation of the model</a:t>
            </a:r>
            <a:r>
              <a:rPr lang="en-US" sz="1700" dirty="0"/>
              <a:t> performs under larger and more diverse conditions</a:t>
            </a:r>
            <a:br>
              <a:rPr lang="en-US" sz="1600" b="1" dirty="0"/>
            </a:br>
            <a:r>
              <a:rPr lang="en-US" sz="17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14 crops,100 samples: 1,400 total rows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Observe how the model would behave under larger, more diverse conditions</a:t>
            </a:r>
            <a:endParaRPr lang="en-US" sz="1600" b="0" i="0" u="none" strike="noStrike" dirty="0">
              <a:effectLst/>
              <a:latin typeface="Century Gothic" panose="020B0502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Century Gothic" panose="020B0502020202020204" pitchFamily="34" charset="0"/>
              </a:rPr>
              <a:t>Understand whether scaling would make the model more realistic or reveal new limitations.</a:t>
            </a:r>
            <a:endParaRPr lang="en-US" sz="1600" b="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D197B-76C9-6C64-26F5-58CE80635B2F}"/>
              </a:ext>
            </a:extLst>
          </p:cNvPr>
          <p:cNvSpPr txBox="1"/>
          <p:nvPr/>
        </p:nvSpPr>
        <p:spPr>
          <a:xfrm>
            <a:off x="646111" y="461927"/>
            <a:ext cx="75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Implementation in Python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34246-B637-88DE-E59A-C2537EE0AB7B}"/>
              </a:ext>
            </a:extLst>
          </p:cNvPr>
          <p:cNvSpPr txBox="1"/>
          <p:nvPr/>
        </p:nvSpPr>
        <p:spPr>
          <a:xfrm>
            <a:off x="4942389" y="9410736"/>
            <a:ext cx="753356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sz="1800" dirty="0">
                <a:latin typeface="Century Gothic" panose="020B0502020202020204" pitchFamily="34" charset="0"/>
              </a:rPr>
              <a:t>Implemented using </a:t>
            </a:r>
            <a:r>
              <a:rPr lang="en-US" sz="1800" b="1" dirty="0">
                <a:latin typeface="Century Gothic" panose="020B0502020202020204" pitchFamily="34" charset="0"/>
              </a:rPr>
              <a:t>pandas</a:t>
            </a:r>
            <a:r>
              <a:rPr lang="en-US" sz="1800" dirty="0">
                <a:latin typeface="Century Gothic" panose="020B0502020202020204" pitchFamily="34" charset="0"/>
              </a:rPr>
              <a:t> for data handling, and </a:t>
            </a:r>
            <a:r>
              <a:rPr lang="en-US" sz="1800" i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Monaco" pitchFamily="2" charset="77"/>
              </a:rPr>
              <a:t>GaussianNB()</a:t>
            </a:r>
            <a:r>
              <a:rPr lang="en-US" sz="1800" dirty="0"/>
              <a:t> </a:t>
            </a:r>
            <a:endParaRPr lang="en-US" sz="1800" b="0" i="1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3EDBA-4B5F-86DF-4DF8-A512D8FF0287}"/>
              </a:ext>
            </a:extLst>
          </p:cNvPr>
          <p:cNvSpPr txBox="1"/>
          <p:nvPr/>
        </p:nvSpPr>
        <p:spPr>
          <a:xfrm>
            <a:off x="646111" y="1749890"/>
            <a:ext cx="62490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scaled from a 15-row subset to a full </a:t>
            </a:r>
            <a:r>
              <a:rPr lang="en-US" sz="1600" b="1" dirty="0"/>
              <a:t>1,400-sample dataset</a:t>
            </a:r>
            <a:r>
              <a:rPr lang="en-US" sz="1600" dirty="0"/>
              <a:t> to see how a </a:t>
            </a:r>
            <a:r>
              <a:rPr lang="en-US" sz="1600" i="1" dirty="0"/>
              <a:t>programmatic version</a:t>
            </a:r>
            <a:r>
              <a:rPr lang="en-US" sz="1600" dirty="0"/>
              <a:t> of our model performed under broader, more realistic conditions.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Goal: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explore how model accuracy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changed (or stubbornly refused to change) 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we scaled data and shifted its composition.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8D77-91A0-8E0B-7280-3176DB19F8A0}"/>
              </a:ext>
            </a:extLst>
          </p:cNvPr>
          <p:cNvSpPr txBox="1"/>
          <p:nvPr/>
        </p:nvSpPr>
        <p:spPr>
          <a:xfrm>
            <a:off x="632534" y="3862829"/>
            <a:ext cx="57959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Experimental Variables: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aco" pitchFamily="2" charset="77"/>
              </a:rPr>
              <a:t>Rows per crop: 5-100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aco" pitchFamily="2" charset="77"/>
              </a:rPr>
              <a:t>Number of crops: 2-14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aco" pitchFamily="2" charset="77"/>
              </a:rPr>
              <a:t>Train/test splits: 10%-90%</a:t>
            </a:r>
          </a:p>
          <a:p>
            <a:endParaRPr lang="en-US" sz="1600" dirty="0"/>
          </a:p>
          <a:p>
            <a:r>
              <a:rPr lang="en-US" sz="1600" b="1" dirty="0"/>
              <a:t>Purpose:</a:t>
            </a:r>
            <a:endParaRPr lang="en-US" sz="1600" dirty="0"/>
          </a:p>
          <a:p>
            <a:r>
              <a:rPr lang="en-US" sz="1600" dirty="0"/>
              <a:t>To understand whether scaling the dataset revealed 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genuine learning behavior </a:t>
            </a:r>
            <a:r>
              <a:rPr lang="en-US" sz="1600" dirty="0"/>
              <a:t>or if accuracy stayed </a:t>
            </a:r>
            <a:r>
              <a:rPr lang="en-US" sz="1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unrealistically high due to clean data.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9F8B2D-593D-A831-C14C-800CDD50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80" y="1180697"/>
            <a:ext cx="4654186" cy="3088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15D7A8-4978-748E-0947-D7CFFD1C9715}"/>
              </a:ext>
            </a:extLst>
          </p:cNvPr>
          <p:cNvSpPr txBox="1"/>
          <p:nvPr/>
        </p:nvSpPr>
        <p:spPr>
          <a:xfrm>
            <a:off x="6585047" y="4346267"/>
            <a:ext cx="16849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Example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 crops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12 training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113 test samples</a:t>
            </a:r>
            <a:endParaRPr lang="en-US" sz="11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sz="11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D9D22A-9D87-C265-132D-142210B38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692" y="4294909"/>
            <a:ext cx="3952001" cy="2264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9192EA-FF27-9E9D-4AD7-E1A2282BEA92}"/>
              </a:ext>
            </a:extLst>
          </p:cNvPr>
          <p:cNvSpPr txBox="1"/>
          <p:nvPr/>
        </p:nvSpPr>
        <p:spPr>
          <a:xfrm>
            <a:off x="6968891" y="874724"/>
            <a:ext cx="3397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i="1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Python: using </a:t>
            </a:r>
            <a:r>
              <a:rPr lang="en-US" sz="1000" b="1" i="1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pandas</a:t>
            </a:r>
            <a:r>
              <a:rPr lang="en-US" sz="1000" i="1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 and </a:t>
            </a:r>
            <a:r>
              <a:rPr lang="en-US" sz="1000" i="1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GaussianNB</a:t>
            </a:r>
            <a:r>
              <a:rPr lang="en-US" sz="1000" i="1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 to extend the 15-row prototype into a fully scalable model.</a:t>
            </a:r>
            <a:endParaRPr lang="en-US" sz="1000" dirty="0">
              <a:solidFill>
                <a:schemeClr val="accent6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4DC4D-0A4D-DC0D-1539-2476E4391A55}"/>
              </a:ext>
            </a:extLst>
          </p:cNvPr>
          <p:cNvSpPr txBox="1"/>
          <p:nvPr/>
        </p:nvSpPr>
        <p:spPr>
          <a:xfrm>
            <a:off x="6428509" y="5221327"/>
            <a:ext cx="18414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i="1" dirty="0">
                <a:solidFill>
                  <a:schemeClr val="tx1">
                    <a:lumMod val="85000"/>
                  </a:schemeClr>
                </a:solidFill>
                <a:effectLst/>
              </a:rPr>
              <a:t>Even with minimal training data and added crops, </a:t>
            </a:r>
            <a:r>
              <a:rPr lang="en-US" sz="1400" b="1" i="1" dirty="0">
                <a:solidFill>
                  <a:schemeClr val="tx1">
                    <a:lumMod val="85000"/>
                  </a:schemeClr>
                </a:solidFill>
              </a:rPr>
              <a:t>accuracy barely dropped.</a:t>
            </a:r>
            <a:endParaRPr lang="en-US" sz="1400" b="1" i="1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024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AB865-E7CA-F079-E2DA-F01A2826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4" y="669310"/>
            <a:ext cx="9404723" cy="1400530"/>
          </a:xfrm>
        </p:spPr>
        <p:txBody>
          <a:bodyPr/>
          <a:lstStyle/>
          <a:p>
            <a:r>
              <a:rPr lang="en-US" sz="3200" b="1" dirty="0"/>
              <a:t>Data Visualization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62F51-7DAE-1D5D-B956-508BE52DBC25}"/>
              </a:ext>
            </a:extLst>
          </p:cNvPr>
          <p:cNvSpPr txBox="1"/>
          <p:nvPr/>
        </p:nvSpPr>
        <p:spPr>
          <a:xfrm>
            <a:off x="642504" y="1348292"/>
            <a:ext cx="6457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understand why accuracy remained so high, we visualized feature distributions across crops.</a:t>
            </a:r>
          </a:p>
          <a:p>
            <a:endParaRPr lang="en-US" sz="1600" dirty="0"/>
          </a:p>
          <a:p>
            <a:r>
              <a:rPr lang="en-US" sz="1600" dirty="0"/>
              <a:t>These plots show that crop classes are almost perfectly separated, especially by </a:t>
            </a:r>
            <a:r>
              <a:rPr lang="en-US" sz="1600" b="1" dirty="0"/>
              <a:t>Potassium (K):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7B527-B998-7E6A-6655-0FB22394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661" y="463642"/>
            <a:ext cx="2286000" cy="17693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FC21E-E4E9-309B-7F28-D06674AA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754" y="463642"/>
            <a:ext cx="2286000" cy="176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F6B5C-BFDE-5B49-C7A5-F5A3AA55E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753" y="2532790"/>
            <a:ext cx="2286000" cy="179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7F3DEF-540D-F893-9EF7-1529BA9D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61" y="4635763"/>
            <a:ext cx="2286000" cy="177537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F30E3-738E-8FE5-72CC-B0BFC553B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753" y="4626513"/>
            <a:ext cx="2286000" cy="179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CBD29-8CAD-7241-06E1-A07455BAF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661" y="2558703"/>
            <a:ext cx="2286000" cy="17513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DDACA5-7577-4DDC-60F2-77BAF561A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813" y="2748822"/>
            <a:ext cx="2558304" cy="1980052"/>
          </a:xfrm>
          <a:prstGeom prst="rect">
            <a:avLst/>
          </a:prstGeom>
          <a:ln w="127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FE77D8-251E-7C69-0D26-DF99AB2DF742}"/>
              </a:ext>
            </a:extLst>
          </p:cNvPr>
          <p:cNvSpPr txBox="1"/>
          <p:nvPr/>
        </p:nvSpPr>
        <p:spPr>
          <a:xfrm>
            <a:off x="600938" y="4861385"/>
            <a:ext cx="6547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In many cases, each crop occupies a distinct region of feature space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This explains the model’s near-perfect accuracy: it didn’t need to “learn,” just recognize clean boundaries.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2DAF3-6215-0A57-5811-B1B319BC71A2}"/>
              </a:ext>
            </a:extLst>
          </p:cNvPr>
          <p:cNvSpPr txBox="1"/>
          <p:nvPr/>
        </p:nvSpPr>
        <p:spPr>
          <a:xfrm>
            <a:off x="1008317" y="3288698"/>
            <a:ext cx="2745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K (Potassium) feature alone nearly predicts the crop identity.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E77A9-9D7A-6CFF-8CBF-5D489160D25C}"/>
              </a:ext>
            </a:extLst>
          </p:cNvPr>
          <p:cNvSpPr txBox="1"/>
          <p:nvPr/>
        </p:nvSpPr>
        <p:spPr>
          <a:xfrm>
            <a:off x="504213" y="5898572"/>
            <a:ext cx="6457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Real agricultural data would have overlapping nutrient ranges and noise, which would lower accuracy to realistic levels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80074-8E66-79EC-1E90-C8EC702B0FF2}"/>
              </a:ext>
            </a:extLst>
          </p:cNvPr>
          <p:cNvSpPr txBox="1"/>
          <p:nvPr/>
        </p:nvSpPr>
        <p:spPr>
          <a:xfrm>
            <a:off x="646111" y="461927"/>
            <a:ext cx="75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Implementation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D8399E-6D77-47F1-0CFB-08D18A44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Related Work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115E9-E768-1BCA-C47F-D11C7717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11" y="1440734"/>
            <a:ext cx="6212152" cy="51458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b="1" i="1"/>
              <a:t>“Development of a Naive Bayes-based Framework for Optimizing Crop Recommendation System and Enhancing Agricultural Yield Prediction”</a:t>
            </a:r>
            <a:endParaRPr lang="en-US">
              <a:latin typeface="Century Gothic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Century Gothic"/>
              </a:rPr>
              <a:t>Naïve Bayes, Logistic Regression, Decision Tree, Random Forest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/>
              <a:t>Used similar dataset with soil nutrients and environmental factors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/>
              <a:t>Calculated priors, likelihoods and posterior probability</a:t>
            </a:r>
            <a:endParaRPr lang="en-US">
              <a:latin typeface="Century Gothic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i="1">
                <a:latin typeface="Century Gothic"/>
              </a:rPr>
              <a:t>”most effective for accurately predicting suitable crop options based on a range of key parameters"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i="1"/>
              <a:t>"</a:t>
            </a:r>
            <a:r>
              <a:rPr lang="en-US" i="1">
                <a:latin typeface="Century Gothic"/>
              </a:rPr>
              <a:t>most effective due to its simplicity, efficiency, and robust performance with large datasets."</a:t>
            </a:r>
            <a:endParaRPr lang="en-US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/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D1C6940-CD03-A346-8798-EFE10EC43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900" y="1140944"/>
            <a:ext cx="3646699" cy="2542942"/>
          </a:xfrm>
          <a:prstGeom prst="rect">
            <a:avLst/>
          </a:prstGeom>
        </p:spPr>
      </p:pic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914DFD8C-65EA-4195-01A8-0F4218199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511" y="3931638"/>
            <a:ext cx="3646311" cy="24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6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9962F5-F5C4-9F7A-1304-FE08AB79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323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charset="2"/>
              <a:buChar char="o"/>
            </a:pPr>
            <a:r>
              <a:rPr lang="en-US"/>
              <a:t>Hypothesis: The Naïve Bayes model can accurately predict the crop using the soil nutrient data and environmental conditions.</a:t>
            </a:r>
          </a:p>
          <a:p>
            <a:pPr>
              <a:buFont typeface="Courier New" charset="2"/>
              <a:buChar char="o"/>
            </a:pPr>
            <a:r>
              <a:rPr lang="en-US"/>
              <a:t>It is simple, fast, and interpretable </a:t>
            </a:r>
          </a:p>
          <a:p>
            <a:pPr>
              <a:buFont typeface="Courier New" charset="2"/>
              <a:buChar char="o"/>
            </a:pPr>
            <a:r>
              <a:rPr lang="en-US"/>
              <a:t>Next steps:</a:t>
            </a:r>
          </a:p>
          <a:p>
            <a:pPr lvl="1">
              <a:buFont typeface="Courier New" charset="2"/>
              <a:buChar char="o"/>
            </a:pPr>
            <a:r>
              <a:rPr lang="en-US"/>
              <a:t>Larger dataset with live data</a:t>
            </a:r>
          </a:p>
          <a:p>
            <a:pPr lvl="1">
              <a:buFont typeface="Courier New" charset="2"/>
              <a:buChar char="o"/>
            </a:pPr>
            <a:r>
              <a:rPr lang="en-US"/>
              <a:t>Additional features and data from other regions</a:t>
            </a:r>
          </a:p>
          <a:p>
            <a:pPr>
              <a:buClr>
                <a:srgbClr val="8AD0D6"/>
              </a:buClr>
              <a:buFont typeface="Courier New" charset="2"/>
              <a:buChar char="o"/>
            </a:pPr>
            <a:r>
              <a:rPr lang="en-US" i="1">
                <a:latin typeface="Century Gothic"/>
              </a:rPr>
              <a:t>"Future work could further augment the model's accuracy by incorporating real-time sensor data and considering economic factors, providing farmers with even more precise and actionable insights to improve productivity and reduce resource waste."</a:t>
            </a:r>
          </a:p>
          <a:p>
            <a:pPr>
              <a:buClr>
                <a:srgbClr val="8AD0D6"/>
              </a:buClr>
              <a:buFont typeface="Courier New" charset="2"/>
              <a:buChar char="o"/>
            </a:pPr>
            <a:endParaRPr lang="en-US"/>
          </a:p>
          <a:p>
            <a:pPr>
              <a:buClr>
                <a:srgbClr val="8AD0D6"/>
              </a:buClr>
              <a:buFont typeface="Courier New" charset="2"/>
              <a:buChar char="o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C7621-42DF-AA5E-D5FE-28F514C3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0517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2294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3CA9A2-675B-83D4-4A6F-8F6FE7A3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24" y="150227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>
                <a:ea typeface="+mj-lt"/>
                <a:cs typeface="+mj-lt"/>
              </a:rPr>
              <a:t>P. Swetha and J. Senthilkumar, "Development of a Naive Bayes-based Framework for Optimizing Crop Recommendation System and Enhancing Agricultural Yield Prediction," </a:t>
            </a:r>
            <a:r>
              <a:rPr lang="en-US" sz="1400" i="1">
                <a:ea typeface="+mj-lt"/>
                <a:cs typeface="+mj-lt"/>
              </a:rPr>
              <a:t>2025 4th International Conference on Sentiment Analysis and Deep Learning (ICSADL)</a:t>
            </a:r>
            <a:r>
              <a:rPr lang="en-US" sz="1400">
                <a:ea typeface="+mj-lt"/>
                <a:cs typeface="+mj-lt"/>
              </a:rPr>
              <a:t>, </a:t>
            </a:r>
            <a:r>
              <a:rPr lang="en-US" sz="1400" err="1">
                <a:ea typeface="+mj-lt"/>
                <a:cs typeface="+mj-lt"/>
              </a:rPr>
              <a:t>Bhimdatta</a:t>
            </a:r>
            <a:r>
              <a:rPr lang="en-US" sz="1400">
                <a:ea typeface="+mj-lt"/>
                <a:cs typeface="+mj-lt"/>
              </a:rPr>
              <a:t>, Nepal, 2025, pp. 1262-1267, </a:t>
            </a:r>
            <a:r>
              <a:rPr lang="en-US" sz="1400" err="1">
                <a:ea typeface="+mj-lt"/>
                <a:cs typeface="+mj-lt"/>
              </a:rPr>
              <a:t>doi</a:t>
            </a:r>
            <a:r>
              <a:rPr lang="en-US" sz="1400">
                <a:ea typeface="+mj-lt"/>
                <a:cs typeface="+mj-lt"/>
              </a:rPr>
              <a:t>: 10.1109/ICSADL65848.2025.10933086.</a:t>
            </a: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6D2E7-E5E6-B33A-2ACF-624C997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50809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A7F831-3244-0C4B-B518-3770293F1C43}"/>
              </a:ext>
            </a:extLst>
          </p:cNvPr>
          <p:cNvSpPr txBox="1"/>
          <p:nvPr/>
        </p:nvSpPr>
        <p:spPr>
          <a:xfrm>
            <a:off x="805550" y="891676"/>
            <a:ext cx="11386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j-lt"/>
                <a:cs typeface="Calibri" panose="020F0502020204030204" pitchFamily="34" charset="0"/>
              </a:rPr>
              <a:t>Introduction: </a:t>
            </a:r>
            <a:r>
              <a:rPr lang="en-US" sz="3600" b="1">
                <a:latin typeface="+mj-lt"/>
                <a:cs typeface="Calibri" panose="020F0502020204030204" pitchFamily="34" charset="0"/>
              </a:rPr>
              <a:t>The Global Challenge</a:t>
            </a:r>
            <a:br>
              <a:rPr lang="en-US" sz="3200" b="1">
                <a:latin typeface="+mj-lt"/>
                <a:cs typeface="Calibri" panose="020F0502020204030204" pitchFamily="34" charset="0"/>
              </a:rPr>
            </a:br>
            <a:r>
              <a:rPr lang="en-US" sz="2400">
                <a:latin typeface="+mj-lt"/>
                <a:cs typeface="Calibri" panose="020F0502020204030204" pitchFamily="34" charset="0"/>
              </a:rPr>
              <a:t>Feeding more people with fewer resources and greater uncertainty</a:t>
            </a:r>
          </a:p>
          <a:p>
            <a:endParaRPr lang="en-US" sz="2800" b="1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C937E-0E80-ACD7-C0B3-89E7DF3653D5}"/>
              </a:ext>
            </a:extLst>
          </p:cNvPr>
          <p:cNvSpPr txBox="1"/>
          <p:nvPr/>
        </p:nvSpPr>
        <p:spPr>
          <a:xfrm>
            <a:off x="805550" y="2338226"/>
            <a:ext cx="10723841" cy="45488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2200" b="1">
                <a:cs typeface="Calibri"/>
              </a:rPr>
              <a:t>Rising Food Demand</a:t>
            </a:r>
            <a:br>
              <a:rPr lang="en-US" sz="2200" b="1">
                <a:cs typeface="Calibri" panose="020F0502020204030204" pitchFamily="34" charset="0"/>
              </a:rPr>
            </a:br>
            <a:r>
              <a:rPr lang="en-US" sz="2200" i="1">
                <a:solidFill>
                  <a:schemeClr val="bg2">
                    <a:lumMod val="20000"/>
                    <a:lumOff val="80000"/>
                  </a:schemeClr>
                </a:solidFill>
                <a:cs typeface="Calibri"/>
              </a:rPr>
              <a:t>Food demand could rise </a:t>
            </a:r>
            <a:r>
              <a:rPr lang="en-US" sz="2200" b="1" i="1">
                <a:solidFill>
                  <a:schemeClr val="bg2">
                    <a:lumMod val="20000"/>
                    <a:lumOff val="80000"/>
                  </a:schemeClr>
                </a:solidFill>
                <a:cs typeface="Calibri"/>
              </a:rPr>
              <a:t>~50% by 2050</a:t>
            </a:r>
            <a:r>
              <a:rPr lang="en-US" sz="2200" i="1">
                <a:solidFill>
                  <a:schemeClr val="bg2">
                    <a:lumMod val="20000"/>
                    <a:lumOff val="80000"/>
                  </a:schemeClr>
                </a:solidFill>
                <a:cs typeface="Calibri"/>
              </a:rPr>
              <a:t> as populations grow and diets shift.</a:t>
            </a:r>
            <a:endParaRPr lang="en-US" sz="2200" b="1" i="1">
              <a:solidFill>
                <a:schemeClr val="bg2">
                  <a:lumMod val="20000"/>
                  <a:lumOff val="80000"/>
                </a:schemeClr>
              </a:solidFill>
              <a:cs typeface="Calibri"/>
            </a:endParaRPr>
          </a:p>
          <a:p>
            <a:pPr marL="342900" indent="-34290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2200" b="1">
                <a:cs typeface="Calibri"/>
              </a:rPr>
              <a:t>Shrinking Farmland</a:t>
            </a:r>
            <a:br>
              <a:rPr lang="en-US" sz="2200" b="1">
                <a:cs typeface="Calibri" panose="020F0502020204030204" pitchFamily="34" charset="0"/>
              </a:rPr>
            </a:br>
            <a:r>
              <a:rPr lang="en-US" sz="2200" i="1">
                <a:solidFill>
                  <a:schemeClr val="accent2">
                    <a:lumMod val="20000"/>
                    <a:lumOff val="80000"/>
                  </a:schemeClr>
                </a:solidFill>
                <a:cs typeface="Calibri"/>
              </a:rPr>
              <a:t>Cities and erosion remove millions of hectares of arable land each decade.</a:t>
            </a:r>
            <a:endParaRPr lang="en-US" sz="2200" b="1" i="1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  <a:p>
            <a:pPr marL="342900" indent="-34290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2200" b="1">
                <a:cs typeface="Calibri"/>
              </a:rPr>
              <a:t>Declining Soil Health</a:t>
            </a:r>
            <a:br>
              <a:rPr lang="en-US" sz="2200" b="1">
                <a:cs typeface="Calibri" panose="020F0502020204030204" pitchFamily="34" charset="0"/>
              </a:rPr>
            </a:br>
            <a:r>
              <a:rPr lang="en-US" sz="2200" i="1" spc="-150">
                <a:solidFill>
                  <a:schemeClr val="accent3">
                    <a:lumMod val="20000"/>
                    <a:lumOff val="80000"/>
                  </a:schemeClr>
                </a:solidFill>
                <a:cs typeface="Calibri"/>
              </a:rPr>
              <a:t>Intensive cultivation and synthetic fertilizer/herbicide dependence degrade fertility.</a:t>
            </a:r>
            <a:endParaRPr lang="en-US" sz="2200" b="1" i="1" spc="-150">
              <a:solidFill>
                <a:schemeClr val="accent3">
                  <a:lumMod val="20000"/>
                  <a:lumOff val="80000"/>
                </a:schemeClr>
              </a:solidFill>
              <a:cs typeface="Calibri"/>
            </a:endParaRPr>
          </a:p>
          <a:p>
            <a:pPr marL="342900" indent="-342900">
              <a:spcAft>
                <a:spcPts val="1200"/>
              </a:spcAft>
              <a:buFont typeface="Courier New" panose="020B0604020202020204" pitchFamily="34" charset="0"/>
              <a:buChar char="o"/>
            </a:pPr>
            <a:r>
              <a:rPr lang="en-US" sz="2200" b="1">
                <a:cs typeface="Calibri"/>
              </a:rPr>
              <a:t>Growing Cyclical Climate Volatility</a:t>
            </a:r>
            <a:br>
              <a:rPr lang="en-US" sz="2200" b="1">
                <a:cs typeface="Calibri" panose="020F0502020204030204" pitchFamily="34" charset="0"/>
              </a:rPr>
            </a:br>
            <a:r>
              <a:rPr lang="en-US" sz="2200" i="1">
                <a:solidFill>
                  <a:schemeClr val="accent1">
                    <a:lumMod val="20000"/>
                    <a:lumOff val="80000"/>
                  </a:schemeClr>
                </a:solidFill>
                <a:cs typeface="Calibri"/>
              </a:rPr>
              <a:t>Irregular weather patterns, including rainfall, global cooling, and heat waves, cut yields across regions.</a:t>
            </a:r>
            <a:endParaRPr lang="en-US" sz="2200" b="1" i="1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2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C3CEB-B518-9EF6-A7D2-FE7CF382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20EDD-212A-9163-F6F0-16F6C72BD917}"/>
              </a:ext>
            </a:extLst>
          </p:cNvPr>
          <p:cNvSpPr txBox="1"/>
          <p:nvPr/>
        </p:nvSpPr>
        <p:spPr>
          <a:xfrm>
            <a:off x="7317099" y="2810722"/>
            <a:ext cx="4199977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/>
                <a:latin typeface="+mj-lt"/>
                <a:cs typeface="Calibri" panose="020F0502020204030204" pitchFamily="34" charset="0"/>
              </a:rPr>
              <a:t>Our goal:</a:t>
            </a:r>
            <a:r>
              <a:rPr lang="en-US" sz="2400">
                <a:effectLst/>
                <a:latin typeface="+mj-lt"/>
                <a:cs typeface="Calibri" panose="020F0502020204030204" pitchFamily="34" charset="0"/>
              </a:rPr>
              <a:t> </a:t>
            </a:r>
            <a:br>
              <a:rPr lang="en-US" sz="2400">
                <a:effectLst/>
                <a:latin typeface="+mj-lt"/>
                <a:cs typeface="Calibri" panose="020F0502020204030204" pitchFamily="34" charset="0"/>
              </a:rPr>
            </a:br>
            <a:r>
              <a:rPr lang="en-US" sz="2400" i="1">
                <a:effectLst/>
                <a:latin typeface="+mj-lt"/>
                <a:cs typeface="Calibri" panose="020F0502020204030204" pitchFamily="34" charset="0"/>
              </a:rPr>
              <a:t>Show how even a simple model like </a:t>
            </a:r>
            <a:r>
              <a:rPr lang="en-US" sz="2400" b="1" i="1">
                <a:solidFill>
                  <a:srgbClr val="78FFFF"/>
                </a:solidFill>
                <a:effectLst/>
                <a:latin typeface="+mj-lt"/>
                <a:cs typeface="Calibri" panose="020F0502020204030204" pitchFamily="34" charset="0"/>
              </a:rPr>
              <a:t>Naïve Bayes</a:t>
            </a:r>
            <a:r>
              <a:rPr lang="en-US" sz="2400" i="1">
                <a:solidFill>
                  <a:srgbClr val="78FFFF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i="1">
                <a:effectLst/>
                <a:latin typeface="+mj-lt"/>
                <a:cs typeface="Calibri" panose="020F0502020204030204" pitchFamily="34" charset="0"/>
              </a:rPr>
              <a:t>can turn these </a:t>
            </a:r>
            <a:r>
              <a:rPr lang="en-US" sz="2400" i="1">
                <a:solidFill>
                  <a:srgbClr val="78FFFF"/>
                </a:solidFill>
                <a:effectLst/>
                <a:latin typeface="+mj-lt"/>
                <a:cs typeface="Calibri" panose="020F0502020204030204" pitchFamily="34" charset="0"/>
              </a:rPr>
              <a:t>data</a:t>
            </a:r>
            <a:r>
              <a:rPr lang="en-US" sz="2400" i="1">
                <a:effectLst/>
                <a:latin typeface="+mj-lt"/>
                <a:cs typeface="Calibri" panose="020F0502020204030204" pitchFamily="34" charset="0"/>
              </a:rPr>
              <a:t> into actionable, sustainable insight</a:t>
            </a:r>
            <a:endParaRPr lang="en-US" sz="28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08ED4-EF24-5B09-4863-D693D38C9D4B}"/>
              </a:ext>
            </a:extLst>
          </p:cNvPr>
          <p:cNvSpPr txBox="1"/>
          <p:nvPr/>
        </p:nvSpPr>
        <p:spPr>
          <a:xfrm>
            <a:off x="805550" y="2210607"/>
            <a:ext cx="638092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More Output, Fewer Resources</a:t>
            </a:r>
            <a:br>
              <a:rPr lang="en-US"/>
            </a:br>
            <a:r>
              <a:rPr lang="en-US" i="1"/>
              <a:t>Farmers must increase yields using </a:t>
            </a:r>
            <a:r>
              <a:rPr lang="en-US" b="1" i="1"/>
              <a:t>less land, water, and fertilizer</a:t>
            </a:r>
            <a:br>
              <a:rPr lang="en-US" b="1"/>
            </a:b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Two Divergent paths:</a:t>
            </a:r>
          </a:p>
          <a:p>
            <a:pPr marL="800100" lvl="1" indent="-342900">
              <a:buAutoNum type="arabicPeriod"/>
            </a:pPr>
            <a:r>
              <a:rPr lang="en-US"/>
              <a:t>Heavy synthetic inputs (fast, but destructive)</a:t>
            </a:r>
          </a:p>
          <a:p>
            <a:pPr marL="800100" lvl="1" indent="-342900">
              <a:buAutoNum type="arabicPeriod"/>
            </a:pPr>
            <a:r>
              <a:rPr lang="en-US" b="1">
                <a:solidFill>
                  <a:srgbClr val="78FFFF"/>
                </a:solidFill>
              </a:rPr>
              <a:t>Data Guided Adaptation, working with the land</a:t>
            </a:r>
          </a:p>
          <a:p>
            <a:pPr marL="800100" lvl="1" indent="-342900">
              <a:buAutoNum type="arabicPeriod"/>
            </a:pPr>
            <a:endParaRPr lang="en-US" b="1">
              <a:solidFill>
                <a:srgbClr val="78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78FFFF"/>
                </a:solidFill>
              </a:rPr>
              <a:t>Data as Leverage: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Affordable soil &amp; weather sensors now offer unprecedented data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Models must stay simple, interpretable, and accessible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i="1"/>
              <a:t>i.e. not compute-intensive, cloud-reliant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A8E5F-6BFE-57DB-B364-90FD920995ED}"/>
              </a:ext>
            </a:extLst>
          </p:cNvPr>
          <p:cNvSpPr txBox="1"/>
          <p:nvPr/>
        </p:nvSpPr>
        <p:spPr>
          <a:xfrm>
            <a:off x="805550" y="720492"/>
            <a:ext cx="11386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j-lt"/>
                <a:cs typeface="Calibri" panose="020F0502020204030204" pitchFamily="34" charset="0"/>
              </a:rPr>
              <a:t>Motivation: </a:t>
            </a:r>
            <a:r>
              <a:rPr lang="en-US" sz="3600" b="1">
                <a:latin typeface="+mj-lt"/>
                <a:cs typeface="Calibri" panose="020F0502020204030204" pitchFamily="34" charset="0"/>
              </a:rPr>
              <a:t>Doing More with Less</a:t>
            </a:r>
            <a:br>
              <a:rPr lang="en-US" sz="3200" b="1">
                <a:latin typeface="+mj-lt"/>
                <a:cs typeface="Calibri" panose="020F0502020204030204" pitchFamily="34" charset="0"/>
              </a:rPr>
            </a:br>
            <a:r>
              <a:rPr lang="en-US" sz="2400">
                <a:latin typeface="+mj-lt"/>
                <a:cs typeface="Calibri" panose="020F0502020204030204" pitchFamily="34" charset="0"/>
              </a:rPr>
              <a:t>The challenge isn’t just to grow, it’s to grow smarter, more sustainably.</a:t>
            </a:r>
          </a:p>
          <a:p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105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D3D4-DF24-D2D0-0AF0-6067E037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65" y="609601"/>
            <a:ext cx="9252154" cy="1223983"/>
          </a:xfrm>
        </p:spPr>
        <p:txBody>
          <a:bodyPr>
            <a:normAutofit/>
          </a:bodyPr>
          <a:lstStyle/>
          <a:p>
            <a:r>
              <a:rPr lang="en-US" sz="3600" b="1" i="0" u="none" strike="noStrike">
                <a:effectLst/>
              </a:rPr>
              <a:t>Problem Statement &amp; Hypothesis</a:t>
            </a:r>
            <a:endParaRPr lang="en-AE" sz="3600" b="1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18C09A0-36F3-3DB1-4370-DD9B9AEDF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542569"/>
              </p:ext>
            </p:extLst>
          </p:nvPr>
        </p:nvGraphicFramePr>
        <p:xfrm>
          <a:off x="755589" y="1469715"/>
          <a:ext cx="6113044" cy="414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D3CF2-D698-06C2-553F-69F105B14647}"/>
              </a:ext>
            </a:extLst>
          </p:cNvPr>
          <p:cNvGrpSpPr/>
          <p:nvPr/>
        </p:nvGrpSpPr>
        <p:grpSpPr>
          <a:xfrm>
            <a:off x="7093131" y="1424556"/>
            <a:ext cx="4277964" cy="3869113"/>
            <a:chOff x="-1782029" y="425388"/>
            <a:chExt cx="6020088" cy="676673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 descr="A close up of corn&#10;&#10;AI-generated content may be incorrect.">
              <a:extLst>
                <a:ext uri="{FF2B5EF4-FFF2-40B4-BE49-F238E27FC236}">
                  <a16:creationId xmlns:a16="http://schemas.microsoft.com/office/drawing/2014/main" id="{D1DFC49B-1368-C4F1-91DA-31A75019C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782029" y="425388"/>
              <a:ext cx="6020088" cy="67667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D2AD6-BB3F-FE7E-2542-9231066BC0BB}"/>
                </a:ext>
              </a:extLst>
            </p:cNvPr>
            <p:cNvSpPr txBox="1"/>
            <p:nvPr/>
          </p:nvSpPr>
          <p:spPr>
            <a:xfrm>
              <a:off x="-1309607" y="3043591"/>
              <a:ext cx="5080302" cy="166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effectLst>
                    <a:outerShdw blurRad="301363" dist="38100" dir="5400000" algn="t" rotWithShape="0">
                      <a:prstClr val="black">
                        <a:alpha val="87000"/>
                      </a:prstClr>
                    </a:outerShdw>
                  </a:effectLst>
                </a:rPr>
                <a:t>Can </a:t>
              </a:r>
              <a:r>
                <a:rPr lang="en-US" sz="3200" b="1">
                  <a:solidFill>
                    <a:srgbClr val="78FFFF"/>
                  </a:solidFill>
                  <a:effectLst>
                    <a:outerShdw blurRad="301363" dist="38100" dir="5400000" algn="t" rotWithShape="0">
                      <a:prstClr val="black">
                        <a:alpha val="87000"/>
                      </a:prstClr>
                    </a:outerShdw>
                  </a:effectLst>
                </a:rPr>
                <a:t>data</a:t>
              </a:r>
              <a:r>
                <a:rPr lang="en-US" sz="3200" b="1">
                  <a:effectLst>
                    <a:outerShdw blurRad="301363" dist="38100" dir="5400000" algn="t" rotWithShape="0">
                      <a:prstClr val="black">
                        <a:alpha val="87000"/>
                      </a:prstClr>
                    </a:outerShdw>
                  </a:effectLst>
                </a:rPr>
                <a:t> decide what to plant?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8EEF0A3-7EA0-FFF7-A55C-CB326A19F15D}"/>
              </a:ext>
            </a:extLst>
          </p:cNvPr>
          <p:cNvSpPr txBox="1"/>
          <p:nvPr/>
        </p:nvSpPr>
        <p:spPr>
          <a:xfrm>
            <a:off x="917734" y="5611767"/>
            <a:ext cx="10356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For this proof of concept, we focused on two major crops, </a:t>
            </a:r>
            <a:r>
              <a:rPr lang="en-US" b="1" i="1"/>
              <a:t>rice</a:t>
            </a:r>
            <a:r>
              <a:rPr lang="en-US" i="1"/>
              <a:t> and </a:t>
            </a:r>
            <a:r>
              <a:rPr lang="en-US" b="1" i="1"/>
              <a:t>maize, </a:t>
            </a:r>
            <a:r>
              <a:rPr lang="en-US" i="1"/>
              <a:t>to demonstrate the method with a limited dataset before extending it to a larger, multi-crop dataset.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4622B0-9BF4-1E7D-AEEE-22076B3EEADD}"/>
              </a:ext>
            </a:extLst>
          </p:cNvPr>
          <p:cNvSpPr/>
          <p:nvPr/>
        </p:nvSpPr>
        <p:spPr>
          <a:xfrm>
            <a:off x="646110" y="1385806"/>
            <a:ext cx="5257732" cy="482018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DD50B2-5155-72AD-1297-420F7E9D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3087"/>
            <a:ext cx="9404723" cy="1001946"/>
          </a:xfrm>
        </p:spPr>
        <p:txBody>
          <a:bodyPr/>
          <a:lstStyle/>
          <a:p>
            <a:r>
              <a:rPr lang="en-US" sz="3200"/>
              <a:t>Naïve Bayes Overview</a:t>
            </a:r>
            <a:br>
              <a:rPr lang="en-US" sz="3200"/>
            </a:br>
            <a:r>
              <a:rPr lang="en-US" sz="2400" b="1" i="1"/>
              <a:t>From ‘Play Tennis?’ to ‘Which Crop Yields More?’</a:t>
            </a:r>
            <a:br>
              <a:rPr lang="en-US" sz="2800" b="1"/>
            </a:br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90D0E-548B-C040-A81E-8CD9C1F28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693" y="1568331"/>
            <a:ext cx="2933587" cy="1955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98B9D9-DE0B-5EBA-BE8B-1D09B712EA33}"/>
              </a:ext>
            </a:extLst>
          </p:cNvPr>
          <p:cNvSpPr/>
          <p:nvPr/>
        </p:nvSpPr>
        <p:spPr>
          <a:xfrm>
            <a:off x="6288160" y="1385806"/>
            <a:ext cx="5257732" cy="482018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E688F-071D-4BBA-5213-030B316A9D2A}"/>
              </a:ext>
            </a:extLst>
          </p:cNvPr>
          <p:cNvSpPr txBox="1"/>
          <p:nvPr/>
        </p:nvSpPr>
        <p:spPr>
          <a:xfrm>
            <a:off x="6288160" y="1588209"/>
            <a:ext cx="19056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CROP PREDICTION</a:t>
            </a:r>
            <a:br>
              <a:rPr lang="en-US" b="1">
                <a:solidFill>
                  <a:schemeClr val="bg1"/>
                </a:solidFill>
              </a:rPr>
            </a:br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Soil + Climate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Crop Decision</a:t>
            </a:r>
            <a:endParaRPr lang="en-US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DD2281C-FB1F-1C1B-A671-C2EA63739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801708"/>
              </p:ext>
            </p:extLst>
          </p:nvPr>
        </p:nvGraphicFramePr>
        <p:xfrm>
          <a:off x="6407428" y="3739096"/>
          <a:ext cx="5048471" cy="2780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E139011-73B6-B5FE-4634-8EAE80AD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3041" y="1568330"/>
            <a:ext cx="2933588" cy="1955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DE502-2076-FA71-AF5F-753D8FC20830}"/>
              </a:ext>
            </a:extLst>
          </p:cNvPr>
          <p:cNvSpPr txBox="1"/>
          <p:nvPr/>
        </p:nvSpPr>
        <p:spPr>
          <a:xfrm>
            <a:off x="646110" y="1588209"/>
            <a:ext cx="1905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PLAY TENNIS EXAMPLE</a:t>
            </a:r>
            <a:br>
              <a:rPr lang="en-US" b="1">
                <a:solidFill>
                  <a:schemeClr val="bg1"/>
                </a:solidFill>
              </a:rPr>
            </a:br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Weather Conditions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Decision</a:t>
            </a:r>
            <a:endParaRPr lang="en-US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CBA050D-47D3-3F3E-AD00-C4720BB66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859628"/>
              </p:ext>
            </p:extLst>
          </p:nvPr>
        </p:nvGraphicFramePr>
        <p:xfrm>
          <a:off x="797075" y="3761467"/>
          <a:ext cx="4987497" cy="2780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5847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A7F-B002-66C1-B96E-81503845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571500"/>
            <a:ext cx="5882499" cy="1641987"/>
          </a:xfrm>
        </p:spPr>
        <p:txBody>
          <a:bodyPr>
            <a:normAutofit/>
          </a:bodyPr>
          <a:lstStyle/>
          <a:p>
            <a:r>
              <a:rPr lang="en-US" i="0" u="none" strike="noStrike">
                <a:effectLst/>
              </a:rPr>
              <a:t>Dataset Overview</a:t>
            </a:r>
            <a:endParaRPr lang="en-A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E7F9-E6A4-2F62-4556-1C83AF1CE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58" y="1701520"/>
            <a:ext cx="4686743" cy="4696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/>
              <a:t>We extracted a small subset of 15 samples: </a:t>
            </a:r>
            <a:r>
              <a:rPr lang="en-US" sz="1600" b="1"/>
              <a:t>9 for rice </a:t>
            </a:r>
            <a:r>
              <a:rPr lang="en-US" sz="1600"/>
              <a:t>and </a:t>
            </a:r>
            <a:r>
              <a:rPr lang="en-US" sz="1600" b="1"/>
              <a:t>6 for maize</a:t>
            </a:r>
            <a:r>
              <a:rPr lang="en-US" sz="1600"/>
              <a:t>, from a larger agricultural dataset.</a:t>
            </a:r>
            <a:endParaRPr lang="en-US" sz="1600" b="0" u="none" strike="noStrike">
              <a:effectLst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Each sample captures </a:t>
            </a:r>
            <a:r>
              <a:rPr lang="en-US" sz="1600" b="1" i="0" u="none" strike="noStrike">
                <a:effectLst/>
              </a:rPr>
              <a:t>seven environmental features </a:t>
            </a:r>
            <a:r>
              <a:rPr lang="en-US" sz="1600" b="0" i="0" u="none" strike="noStrike">
                <a:effectLst/>
              </a:rPr>
              <a:t>matched to the </a:t>
            </a:r>
            <a:r>
              <a:rPr lang="en-US" sz="1600" b="1" i="0" u="none" strike="noStrike">
                <a:effectLst/>
              </a:rPr>
              <a:t> optimal crop for those conditions: </a:t>
            </a:r>
            <a:r>
              <a:rPr lang="en-US" sz="1600" b="0" i="0" u="none" strike="noStrike">
                <a:effectLst/>
              </a:rPr>
              <a:t>Nitrogen, Phosphorus, Potassium, Temperature, Humidity, pH, and rainfall</a:t>
            </a:r>
            <a:r>
              <a:rPr lang="en-US" sz="1600"/>
              <a:t>.</a:t>
            </a:r>
            <a:endParaRPr lang="en-US" sz="1600" b="0" i="0" u="none" strike="noStrike">
              <a:effectLst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These values are realistic — rice entries have higher humidity and rainfall, while maize rows represent moderate conditions</a:t>
            </a:r>
            <a:r>
              <a:rPr lang="en-US" sz="1600"/>
              <a:t>.</a:t>
            </a:r>
            <a:endParaRPr lang="en-US" sz="1600" b="0" i="0" u="none" strike="noStrike">
              <a:effectLst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This dataset is small enough to compute manually but still reflects real agricultural outcomes</a:t>
            </a:r>
            <a:r>
              <a:rPr lang="en-US" sz="1600"/>
              <a:t>.</a:t>
            </a:r>
            <a:endParaRPr lang="en-US" sz="1600" b="0" i="0" u="none" strike="noStrike">
              <a:effectLst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56662B-0E74-F427-84F8-302A6D120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69031"/>
              </p:ext>
            </p:extLst>
          </p:nvPr>
        </p:nvGraphicFramePr>
        <p:xfrm>
          <a:off x="5668945" y="1657978"/>
          <a:ext cx="5116730" cy="37411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766">
                  <a:extLst>
                    <a:ext uri="{9D8B030D-6E8A-4147-A177-3AD203B41FA5}">
                      <a16:colId xmlns:a16="http://schemas.microsoft.com/office/drawing/2014/main" val="1761508344"/>
                    </a:ext>
                  </a:extLst>
                </a:gridCol>
                <a:gridCol w="215766">
                  <a:extLst>
                    <a:ext uri="{9D8B030D-6E8A-4147-A177-3AD203B41FA5}">
                      <a16:colId xmlns:a16="http://schemas.microsoft.com/office/drawing/2014/main" val="450874501"/>
                    </a:ext>
                  </a:extLst>
                </a:gridCol>
                <a:gridCol w="215766">
                  <a:extLst>
                    <a:ext uri="{9D8B030D-6E8A-4147-A177-3AD203B41FA5}">
                      <a16:colId xmlns:a16="http://schemas.microsoft.com/office/drawing/2014/main" val="1541568610"/>
                    </a:ext>
                  </a:extLst>
                </a:gridCol>
                <a:gridCol w="770592">
                  <a:extLst>
                    <a:ext uri="{9D8B030D-6E8A-4147-A177-3AD203B41FA5}">
                      <a16:colId xmlns:a16="http://schemas.microsoft.com/office/drawing/2014/main" val="1082401034"/>
                    </a:ext>
                  </a:extLst>
                </a:gridCol>
                <a:gridCol w="1263771">
                  <a:extLst>
                    <a:ext uri="{9D8B030D-6E8A-4147-A177-3AD203B41FA5}">
                      <a16:colId xmlns:a16="http://schemas.microsoft.com/office/drawing/2014/main" val="164587079"/>
                    </a:ext>
                  </a:extLst>
                </a:gridCol>
                <a:gridCol w="1263771">
                  <a:extLst>
                    <a:ext uri="{9D8B030D-6E8A-4147-A177-3AD203B41FA5}">
                      <a16:colId xmlns:a16="http://schemas.microsoft.com/office/drawing/2014/main" val="4007819943"/>
                    </a:ext>
                  </a:extLst>
                </a:gridCol>
                <a:gridCol w="755179">
                  <a:extLst>
                    <a:ext uri="{9D8B030D-6E8A-4147-A177-3AD203B41FA5}">
                      <a16:colId xmlns:a16="http://schemas.microsoft.com/office/drawing/2014/main" val="3426902363"/>
                    </a:ext>
                  </a:extLst>
                </a:gridCol>
                <a:gridCol w="416119">
                  <a:extLst>
                    <a:ext uri="{9D8B030D-6E8A-4147-A177-3AD203B41FA5}">
                      <a16:colId xmlns:a16="http://schemas.microsoft.com/office/drawing/2014/main" val="2088209121"/>
                    </a:ext>
                  </a:extLst>
                </a:gridCol>
              </a:tblGrid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409F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0A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K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40A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temperature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2A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humidity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02A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ph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02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rainfall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38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label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683" marT="36322" marB="3632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404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67991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90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20.8797437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82.0027442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6.502985292000001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202.935536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54576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21.7704617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80.3196441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7.03809636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226.655537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53933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23.0044592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82.3207629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7.84020714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263.964248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00467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35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26.4910964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80.1583626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6.98040091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242.864034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9408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20.1301748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81.6048729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7.62847289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262.717341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04934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37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23.0580487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83.3701177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7.0734535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251.055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389378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38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22.708838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82.6394139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5.70080568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271.32486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01342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94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20.2777436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82.8940862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5.718627177999999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241.974195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651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38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24.5158807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83.53521629999999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6.68534642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230.446236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rice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563194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22.6135995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63.6907056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5.7499144210000015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87.7595386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801058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26.1001842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71.5747694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6.931756557999999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102.266245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367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23.5588209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71.5935137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6.65796475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66.7199547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80739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73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19.9721595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57.6827292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6.59606065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60.6517148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042173"/>
                  </a:ext>
                </a:extLst>
              </a:tr>
              <a:tr h="223350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38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20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18.4789126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62.6950387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5.97045843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65.4383539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7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542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301223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68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21.7768932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57.8084064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6.15883062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102.086169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b" latinLnBrk="0">
                        <a:buNone/>
                      </a:pPr>
                      <a:r>
                        <a:rPr lang="en-US" sz="800" spc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maize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3937" marT="36322" marB="3632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3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92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2984-AB09-3B16-637C-DBBDB491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10761639" cy="1223983"/>
          </a:xfrm>
        </p:spPr>
        <p:txBody>
          <a:bodyPr>
            <a:noAutofit/>
          </a:bodyPr>
          <a:lstStyle/>
          <a:p>
            <a:r>
              <a:rPr lang="en-US" sz="3600" b="0" i="0" u="none" strike="noStrike">
                <a:effectLst/>
              </a:rPr>
              <a:t>Data Preprocessing: </a:t>
            </a:r>
            <a:r>
              <a:rPr lang="en-US" sz="3600" b="1" i="0" u="none" strike="noStrike">
                <a:effectLst/>
              </a:rPr>
              <a:t>Feature Discretization</a:t>
            </a:r>
            <a:endParaRPr lang="en-AE" sz="3600" b="1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0587D3-49E8-239F-351F-DC8627EA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373520"/>
            <a:ext cx="5600303" cy="51454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800" b="0" i="0" u="none" strike="noStrike">
                <a:effectLst/>
              </a:rPr>
              <a:t>Key </a:t>
            </a:r>
            <a:r>
              <a:rPr lang="en-US" sz="1800"/>
              <a:t>p</a:t>
            </a:r>
            <a:r>
              <a:rPr lang="en-US" sz="1800" b="0" i="0" u="none" strike="noStrike">
                <a:effectLst/>
              </a:rPr>
              <a:t>reprocessing step: </a:t>
            </a:r>
            <a:r>
              <a:rPr lang="en-US" sz="1800" b="1" i="1" u="none" strike="noStrike">
                <a:effectLst/>
              </a:rPr>
              <a:t>feature discretization</a:t>
            </a:r>
          </a:p>
          <a:p>
            <a:pPr marL="457200" lvl="1" indent="0">
              <a:buNone/>
            </a:pPr>
            <a:r>
              <a:rPr lang="en-US" sz="1600"/>
              <a:t>To prepare the data for Naïve Bayes, we converted </a:t>
            </a:r>
            <a:r>
              <a:rPr lang="en-US" sz="1600" b="1"/>
              <a:t>continuous features </a:t>
            </a:r>
            <a:r>
              <a:rPr lang="en-US" sz="1600"/>
              <a:t>into </a:t>
            </a:r>
            <a:r>
              <a:rPr lang="en-US" sz="1600" b="1"/>
              <a:t>categorical ranges</a:t>
            </a:r>
            <a:r>
              <a:rPr lang="en-US" sz="1600"/>
              <a:t>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800"/>
              <a:t>Method: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/>
              <a:t>We used </a:t>
            </a:r>
            <a:r>
              <a:rPr lang="en-US" sz="1600" b="1"/>
              <a:t>tercile-based thresholds, </a:t>
            </a:r>
            <a:r>
              <a:rPr lang="en-US" sz="1600"/>
              <a:t>dividing each continuous feature’s distribution into three equal-frequency groups. 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800"/>
              <a:t>Reasoning: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600" b="0" i="0" u="none" strike="noStrike">
                <a:effectLst/>
              </a:rPr>
              <a:t>Naïve Bayes operates on </a:t>
            </a:r>
            <a:r>
              <a:rPr lang="en-US" sz="1600" b="1" i="0" u="none" strike="noStrike">
                <a:effectLst/>
              </a:rPr>
              <a:t>categorical inputs</a:t>
            </a:r>
            <a:r>
              <a:rPr lang="en-US" sz="1600" b="0" i="0" u="none" strike="noStrike">
                <a:effectLst/>
              </a:rPr>
              <a:t>, so </a:t>
            </a:r>
            <a:r>
              <a:rPr lang="en-US" sz="1600" b="0" i="1" u="none" strike="noStrike">
                <a:effectLst/>
              </a:rPr>
              <a:t>discretizing </a:t>
            </a:r>
            <a:r>
              <a:rPr lang="en-US" sz="1600" b="0" u="none" strike="noStrike">
                <a:effectLst/>
              </a:rPr>
              <a:t>the feature variables allows us to calculate conditional probabilities directly.</a:t>
            </a:r>
            <a:endParaRPr lang="en-US" sz="160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Example discretization: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Nitrogen: 90 → </a:t>
            </a:r>
            <a:r>
              <a:rPr lang="en-US" sz="1400" i="1"/>
              <a:t>High Nitrogen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</a:rPr>
              <a:t>Temperature</a:t>
            </a:r>
            <a:r>
              <a:rPr lang="en-US" sz="1400"/>
              <a:t>: 23ºC → </a:t>
            </a:r>
            <a:r>
              <a:rPr lang="en-US" sz="1400" i="1"/>
              <a:t>Temperate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effectLst/>
              </a:rPr>
              <a:t>Rainfall</a:t>
            </a:r>
            <a:r>
              <a:rPr lang="en-US" sz="1400"/>
              <a:t>: 250 mm → </a:t>
            </a:r>
            <a:r>
              <a:rPr lang="en-US" sz="1400" i="1"/>
              <a:t>High Rainfall</a:t>
            </a:r>
            <a:endParaRPr lang="en-US" sz="1400" b="0" i="0" u="none" strike="noStrike"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EAFF3C-A012-1C24-DD56-DB5030BBE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41330"/>
              </p:ext>
            </p:extLst>
          </p:nvPr>
        </p:nvGraphicFramePr>
        <p:xfrm>
          <a:off x="6401270" y="2299033"/>
          <a:ext cx="5141801" cy="2966719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829753">
                  <a:extLst>
                    <a:ext uri="{9D8B030D-6E8A-4147-A177-3AD203B41FA5}">
                      <a16:colId xmlns:a16="http://schemas.microsoft.com/office/drawing/2014/main" val="1727292777"/>
                    </a:ext>
                  </a:extLst>
                </a:gridCol>
                <a:gridCol w="987298">
                  <a:extLst>
                    <a:ext uri="{9D8B030D-6E8A-4147-A177-3AD203B41FA5}">
                      <a16:colId xmlns:a16="http://schemas.microsoft.com/office/drawing/2014/main" val="828432187"/>
                    </a:ext>
                  </a:extLst>
                </a:gridCol>
                <a:gridCol w="1325944">
                  <a:extLst>
                    <a:ext uri="{9D8B030D-6E8A-4147-A177-3AD203B41FA5}">
                      <a16:colId xmlns:a16="http://schemas.microsoft.com/office/drawing/2014/main" val="1856388082"/>
                    </a:ext>
                  </a:extLst>
                </a:gridCol>
                <a:gridCol w="998806">
                  <a:extLst>
                    <a:ext uri="{9D8B030D-6E8A-4147-A177-3AD203B41FA5}">
                      <a16:colId xmlns:a16="http://schemas.microsoft.com/office/drawing/2014/main" val="3057620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Feature</a:t>
                      </a:r>
                      <a:endParaRPr lang="en-US"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400" b="0" i="1" baseline="30000">
                          <a:latin typeface="Arial"/>
                          <a:cs typeface="Arial"/>
                        </a:rPr>
                        <a:t>st</a:t>
                      </a:r>
                      <a:r>
                        <a:rPr lang="en-US" sz="1400" b="0" i="1">
                          <a:latin typeface="Arial"/>
                          <a:cs typeface="Arial"/>
                        </a:rPr>
                        <a:t> Tercile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="0" i="1" baseline="30000">
                          <a:latin typeface="Arial"/>
                          <a:cs typeface="Arial"/>
                        </a:rPr>
                        <a:t>nd</a:t>
                      </a:r>
                      <a:r>
                        <a:rPr lang="en-US" sz="1400" b="0" i="1">
                          <a:latin typeface="Arial"/>
                          <a:cs typeface="Arial"/>
                        </a:rPr>
                        <a:t> Tercile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1">
                          <a:latin typeface="Arial"/>
                          <a:cs typeface="Arial"/>
                        </a:rPr>
                        <a:t>3</a:t>
                      </a:r>
                      <a:r>
                        <a:rPr lang="en-US" sz="1400" b="0" i="1" baseline="30000">
                          <a:latin typeface="Arial"/>
                          <a:cs typeface="Arial"/>
                        </a:rPr>
                        <a:t>rd</a:t>
                      </a:r>
                      <a:r>
                        <a:rPr lang="en-US" sz="1400" b="0" i="1">
                          <a:latin typeface="Arial"/>
                          <a:cs typeface="Arial"/>
                        </a:rPr>
                        <a:t> Tercile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6812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N </a:t>
                      </a:r>
                      <a:r>
                        <a:rPr lang="en-US" b="0">
                          <a:latin typeface="Arial"/>
                          <a:cs typeface="Arial"/>
                        </a:rPr>
                        <a:t>(Nitrogen)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494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P </a:t>
                      </a:r>
                      <a:r>
                        <a:rPr lang="en-US" b="0">
                          <a:latin typeface="Arial"/>
                          <a:cs typeface="Arial"/>
                        </a:rPr>
                        <a:t>(Phosphorus)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001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K </a:t>
                      </a:r>
                      <a:r>
                        <a:rPr lang="en-US" b="0">
                          <a:latin typeface="Arial"/>
                          <a:cs typeface="Arial"/>
                        </a:rPr>
                        <a:t>(Potassium)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1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Temperature</a:t>
                      </a:r>
                      <a:endParaRPr lang="en-US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Temperate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Warm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0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Humidity</a:t>
                      </a:r>
                      <a:endParaRPr lang="en-US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pH</a:t>
                      </a:r>
                      <a:endParaRPr lang="en-US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Acidic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Alkaline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68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Arial"/>
                          <a:cs typeface="Arial"/>
                        </a:rPr>
                        <a:t>Rainfall</a:t>
                      </a:r>
                      <a:endParaRPr lang="en-US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/>
                          <a:cs typeface="Arial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28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0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C7173-2C63-89A9-4C31-FDE60176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86" y="571500"/>
            <a:ext cx="6013693" cy="1622321"/>
          </a:xfrm>
        </p:spPr>
        <p:txBody>
          <a:bodyPr>
            <a:normAutofit/>
          </a:bodyPr>
          <a:lstStyle/>
          <a:p>
            <a:r>
              <a:rPr lang="en-US" sz="3100" b="0" i="0" u="none" strike="noStrike">
                <a:solidFill>
                  <a:srgbClr val="EBEBEB"/>
                </a:solidFill>
                <a:effectLst/>
              </a:rPr>
              <a:t>Mathematical Foundation: </a:t>
            </a:r>
            <a:r>
              <a:rPr lang="en-US" sz="3900" b="1" i="0" u="none" strike="noStrike">
                <a:solidFill>
                  <a:srgbClr val="EBEBEB"/>
                </a:solidFill>
                <a:effectLst/>
              </a:rPr>
              <a:t>Bayes’ Theorem</a:t>
            </a:r>
            <a:endParaRPr lang="en-AE" sz="3900" b="1">
              <a:solidFill>
                <a:srgbClr val="EBEBEB"/>
              </a:solidFill>
            </a:endParaRPr>
          </a:p>
        </p:txBody>
      </p:sp>
      <p:sp>
        <p:nvSpPr>
          <p:cNvPr id="39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AE"/>
          </a:p>
        </p:txBody>
      </p:sp>
      <p:pic>
        <p:nvPicPr>
          <p:cNvPr id="9" name="Picture 8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3A748497-E5DA-BF0B-B621-0DE6C28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50" y="1187257"/>
            <a:ext cx="3980139" cy="2865699"/>
          </a:xfrm>
          <a:prstGeom prst="rect">
            <a:avLst/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C36A-C3BA-FAF1-DF9D-D8CB282D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57046"/>
            <a:ext cx="5616216" cy="378541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Bayes’ Theorem powers our model to predict which crop best fits given environmental conditions.</a:t>
            </a:r>
            <a:endParaRPr lang="en-US"/>
          </a:p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It begins with prior knowledge — how each crop has performed historically.</a:t>
            </a:r>
          </a:p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Then, it considers new evidence — rainfall, temperature, and soil data.</a:t>
            </a:r>
          </a:p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The theorem updates our belief about each crop’s likelihood of success.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With every new observation, predictions become more accurate.</a:t>
            </a:r>
          </a:p>
          <a:p>
            <a:pPr>
              <a:lnSpc>
                <a:spcPct val="90000"/>
              </a:lnSpc>
              <a:buFont typeface="Courier New" charset="2"/>
              <a:buChar char="o"/>
            </a:pPr>
            <a:r>
              <a:rPr lang="en-US" b="0" i="0" u="none" strike="noStrike">
                <a:solidFill>
                  <a:srgbClr val="FFFFFF"/>
                </a:solidFill>
                <a:effectLst/>
              </a:rPr>
              <a:t>Thus, probability evolves into insight — turning data into smarter farming decisions.</a:t>
            </a:r>
            <a:endParaRPr lang="en-AE">
              <a:solidFill>
                <a:srgbClr val="FFFFFF"/>
              </a:solidFill>
            </a:endParaRPr>
          </a:p>
        </p:txBody>
      </p:sp>
      <p:pic>
        <p:nvPicPr>
          <p:cNvPr id="5" name="Picture 4" descr="A mathematical equation with blue text&#10;&#10;AI-generated content may be incorrect.">
            <a:extLst>
              <a:ext uri="{FF2B5EF4-FFF2-40B4-BE49-F238E27FC236}">
                <a16:creationId xmlns:a16="http://schemas.microsoft.com/office/drawing/2014/main" id="{8EA3D23B-CFA1-3C91-CF88-A02D38A8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381" y="4677918"/>
            <a:ext cx="4788137" cy="1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1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E9C3-B398-FBBF-A2D6-0756CDA9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60" y="571500"/>
            <a:ext cx="4165580" cy="140053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0" i="0" u="none" strike="noStrike">
                <a:effectLst/>
              </a:rPr>
              <a:t>Posterior Probability Calculation</a:t>
            </a:r>
            <a:endParaRPr lang="en-AE" sz="3600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AE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B195-0415-6891-0978-661016C8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99" y="1856975"/>
            <a:ext cx="4165146" cy="41954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Courier New" charset="2"/>
              <a:buChar char="o"/>
            </a:pPr>
            <a:r>
              <a:rPr lang="en-US" sz="1600" dirty="0"/>
              <a:t>The </a:t>
            </a:r>
            <a:r>
              <a:rPr lang="en-US" sz="1600" b="1" dirty="0"/>
              <a:t>posterior probabilities</a:t>
            </a:r>
            <a:r>
              <a:rPr lang="en-US" sz="1600" dirty="0"/>
              <a:t> for both crops were computed using </a:t>
            </a:r>
            <a:r>
              <a:rPr lang="en-US" sz="1600" b="1" dirty="0"/>
              <a:t>Bayes’ Theorem</a:t>
            </a:r>
            <a:r>
              <a:rPr lang="en-US" sz="1600" dirty="0"/>
              <a:t>.</a:t>
            </a:r>
            <a:endParaRPr lang="en-US" dirty="0"/>
          </a:p>
          <a:p>
            <a:pPr>
              <a:lnSpc>
                <a:spcPct val="110000"/>
              </a:lnSpc>
              <a:buFont typeface="Courier New" charset="2"/>
              <a:buChar char="o"/>
            </a:pPr>
            <a:r>
              <a:rPr lang="en-US" sz="1600" dirty="0">
                <a:latin typeface="+mn-lt"/>
              </a:rPr>
              <a:t>Each crop’s probability was determined by multiplying its </a:t>
            </a:r>
            <a:r>
              <a:rPr lang="en-US" sz="1600" b="1" dirty="0">
                <a:latin typeface="+mn-lt"/>
              </a:rPr>
              <a:t>prior</a:t>
            </a:r>
            <a:r>
              <a:rPr lang="en-US" sz="1600" dirty="0">
                <a:latin typeface="+mn-lt"/>
              </a:rPr>
              <a:t> with all </a:t>
            </a:r>
            <a:r>
              <a:rPr lang="en-US" sz="1600" b="1" dirty="0">
                <a:latin typeface="+mn-lt"/>
              </a:rPr>
              <a:t>conditional probabilities </a:t>
            </a:r>
            <a:r>
              <a:rPr lang="en-US" sz="1600" dirty="0">
                <a:latin typeface="+mn-lt"/>
              </a:rPr>
              <a:t>for the environmental features.</a:t>
            </a:r>
            <a:endParaRPr lang="en-US" sz="1600" b="0" i="0" u="none" strike="noStrike" dirty="0">
              <a:effectLst/>
              <a:latin typeface="+mn-lt"/>
            </a:endParaRPr>
          </a:p>
          <a:p>
            <a:pPr>
              <a:lnSpc>
                <a:spcPct val="110000"/>
              </a:lnSpc>
              <a:buFont typeface="Courier New" charset="2"/>
              <a:buChar char="o"/>
            </a:pPr>
            <a:r>
              <a:rPr lang="en-US" sz="1600" b="0" i="0" u="none" strike="noStrike" dirty="0">
                <a:effectLst/>
                <a:latin typeface="+mn-lt"/>
              </a:rPr>
              <a:t>The calculations for Rice and Maize were performed separately, then </a:t>
            </a:r>
            <a:r>
              <a:rPr lang="en-US" sz="1600" b="1" i="0" u="none" strike="noStrike" dirty="0">
                <a:effectLst/>
                <a:latin typeface="+mn-lt"/>
              </a:rPr>
              <a:t>normalized</a:t>
            </a:r>
            <a:r>
              <a:rPr lang="en-US" sz="1600" b="0" i="0" u="none" strike="noStrike" dirty="0">
                <a:effectLst/>
                <a:latin typeface="+mn-lt"/>
              </a:rPr>
              <a:t> so the </a:t>
            </a:r>
            <a:r>
              <a:rPr lang="en-US" sz="1600" b="0" i="1" u="none" strike="noStrike" dirty="0">
                <a:effectLst/>
                <a:latin typeface="+mn-lt"/>
              </a:rPr>
              <a:t>total probability = 1</a:t>
            </a:r>
            <a:r>
              <a:rPr lang="en-US" sz="1600" b="0" i="0" u="none" strike="noStrike" dirty="0">
                <a:effectLst/>
                <a:latin typeface="+mn-lt"/>
              </a:rPr>
              <a:t>:</a:t>
            </a:r>
          </a:p>
          <a:p>
            <a:pPr lvl="1">
              <a:lnSpc>
                <a:spcPct val="110000"/>
              </a:lnSpc>
              <a:buFont typeface="Courier New" charset="2"/>
              <a:buChar char="o"/>
            </a:pPr>
            <a:r>
              <a:rPr lang="en-US" sz="1400" b="1" i="0" u="none" strike="noStrike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P(Rice | Cond) = 0.97 </a:t>
            </a:r>
          </a:p>
          <a:p>
            <a:pPr lvl="1">
              <a:lnSpc>
                <a:spcPct val="110000"/>
              </a:lnSpc>
              <a:buFont typeface="Courier New" charset="2"/>
              <a:buChar char="o"/>
            </a:pPr>
            <a:r>
              <a:rPr lang="en-US" sz="1400" b="1" i="0" u="none" strike="noStrike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P(Maize | Cond) = 0.02</a:t>
            </a:r>
            <a:endParaRPr lang="en-US" sz="1400" b="1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buFont typeface="Courier New" charset="2"/>
              <a:buChar char="o"/>
            </a:pPr>
            <a:r>
              <a:rPr lang="en-US" sz="1600" dirty="0"/>
              <a:t>The model predicts </a:t>
            </a:r>
            <a:r>
              <a:rPr lang="en-US" sz="1600" b="1" dirty="0"/>
              <a:t>Rice</a:t>
            </a:r>
            <a:r>
              <a:rPr lang="en-US" sz="1600" dirty="0"/>
              <a:t> as the most suitable crop, with approximately </a:t>
            </a:r>
            <a:r>
              <a:rPr lang="en-US" sz="1600" b="1" dirty="0"/>
              <a:t>97 % probability</a:t>
            </a:r>
            <a:r>
              <a:rPr lang="en-US" sz="1600" dirty="0"/>
              <a:t> under the given environmental conditions. 🌾</a:t>
            </a:r>
          </a:p>
        </p:txBody>
      </p:sp>
      <p:pic>
        <p:nvPicPr>
          <p:cNvPr id="6" name="Picture 5" descr="A close-up of a temperature and humidity&#10;&#10;AI-generated content may be incorrect.">
            <a:extLst>
              <a:ext uri="{FF2B5EF4-FFF2-40B4-BE49-F238E27FC236}">
                <a16:creationId xmlns:a16="http://schemas.microsoft.com/office/drawing/2014/main" id="{74BE429A-E097-08FB-8970-38456C74B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00" y="358536"/>
            <a:ext cx="4872433" cy="1313820"/>
          </a:xfrm>
          <a:prstGeom prst="rect">
            <a:avLst/>
          </a:prstGeom>
        </p:spPr>
      </p:pic>
      <p:pic>
        <p:nvPicPr>
          <p:cNvPr id="7" name="Picture 6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EC0AE776-42EA-8794-A889-509D83302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166" y="1713421"/>
            <a:ext cx="6240449" cy="3020628"/>
          </a:xfrm>
          <a:prstGeom prst="rect">
            <a:avLst/>
          </a:prstGeom>
        </p:spPr>
      </p:pic>
      <p:pic>
        <p:nvPicPr>
          <p:cNvPr id="8" name="Picture 7" descr="A math equations on a blue background&#10;&#10;AI-generated content may be incorrect.">
            <a:extLst>
              <a:ext uri="{FF2B5EF4-FFF2-40B4-BE49-F238E27FC236}">
                <a16:creationId xmlns:a16="http://schemas.microsoft.com/office/drawing/2014/main" id="{DDD7655F-1E5E-F726-71EF-87DB8C1AE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430" y="4780291"/>
            <a:ext cx="6652045" cy="20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85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1E12B13-CAE2-FD47-B66F-5A543C75617A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</TotalTime>
  <Words>2913</Words>
  <Application>Microsoft Macintosh PowerPoint</Application>
  <PresentationFormat>Widescreen</PresentationFormat>
  <Paragraphs>392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Calibri</vt:lpstr>
      <vt:lpstr>Century Gothic</vt:lpstr>
      <vt:lpstr>Courier New</vt:lpstr>
      <vt:lpstr>Menlo</vt:lpstr>
      <vt:lpstr>Monaco</vt:lpstr>
      <vt:lpstr>Wingdings 3</vt:lpstr>
      <vt:lpstr>Ion</vt:lpstr>
      <vt:lpstr>MACHINE LEARNING FOR  SMARTER CROP PLANNING</vt:lpstr>
      <vt:lpstr>PowerPoint Presentation</vt:lpstr>
      <vt:lpstr>PowerPoint Presentation</vt:lpstr>
      <vt:lpstr>Problem Statement &amp; Hypothesis</vt:lpstr>
      <vt:lpstr>Naïve Bayes Overview From ‘Play Tennis?’ to ‘Which Crop Yields More?’ </vt:lpstr>
      <vt:lpstr>Dataset Overview</vt:lpstr>
      <vt:lpstr>Data Preprocessing: Feature Discretization</vt:lpstr>
      <vt:lpstr>Mathematical Foundation: Bayes’ Theorem</vt:lpstr>
      <vt:lpstr>Posterior Probability Calculation</vt:lpstr>
      <vt:lpstr>Visualization: Seeing the Data</vt:lpstr>
      <vt:lpstr>Implementation in Python</vt:lpstr>
      <vt:lpstr>Scaling and Testing the Model</vt:lpstr>
      <vt:lpstr>Data Visualization </vt:lpstr>
      <vt:lpstr>Related Work</vt:lpstr>
      <vt:lpstr>Conclusion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Debasis Pani</dc:creator>
  <cp:lastModifiedBy>Noah Sprenger</cp:lastModifiedBy>
  <cp:revision>2</cp:revision>
  <dcterms:created xsi:type="dcterms:W3CDTF">2025-11-06T22:52:48Z</dcterms:created>
  <dcterms:modified xsi:type="dcterms:W3CDTF">2025-11-12T21:29:28Z</dcterms:modified>
</cp:coreProperties>
</file>